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4"/>
  </p:sldMasterIdLst>
  <p:notesMasterIdLst>
    <p:notesMasterId r:id="rId68"/>
  </p:notesMasterIdLst>
  <p:handoutMasterIdLst>
    <p:handoutMasterId r:id="rId69"/>
  </p:handoutMasterIdLst>
  <p:sldIdLst>
    <p:sldId id="440" r:id="rId5"/>
    <p:sldId id="284" r:id="rId6"/>
    <p:sldId id="441" r:id="rId7"/>
    <p:sldId id="421" r:id="rId8"/>
    <p:sldId id="432" r:id="rId9"/>
    <p:sldId id="385" r:id="rId10"/>
    <p:sldId id="443" r:id="rId11"/>
    <p:sldId id="446" r:id="rId12"/>
    <p:sldId id="399" r:id="rId13"/>
    <p:sldId id="436" r:id="rId14"/>
    <p:sldId id="314" r:id="rId15"/>
    <p:sldId id="267" r:id="rId16"/>
    <p:sldId id="315" r:id="rId17"/>
    <p:sldId id="316" r:id="rId18"/>
    <p:sldId id="277" r:id="rId19"/>
    <p:sldId id="264" r:id="rId20"/>
    <p:sldId id="317" r:id="rId21"/>
    <p:sldId id="318" r:id="rId22"/>
    <p:sldId id="414" r:id="rId23"/>
    <p:sldId id="437" r:id="rId24"/>
    <p:sldId id="447" r:id="rId25"/>
    <p:sldId id="448" r:id="rId26"/>
    <p:sldId id="324" r:id="rId27"/>
    <p:sldId id="449" r:id="rId28"/>
    <p:sldId id="339" r:id="rId29"/>
    <p:sldId id="400" r:id="rId30"/>
    <p:sldId id="456" r:id="rId31"/>
    <p:sldId id="342" r:id="rId32"/>
    <p:sldId id="413" r:id="rId33"/>
    <p:sldId id="438" r:id="rId34"/>
    <p:sldId id="450" r:id="rId35"/>
    <p:sldId id="336" r:id="rId36"/>
    <p:sldId id="337" r:id="rId37"/>
    <p:sldId id="331" r:id="rId38"/>
    <p:sldId id="423" r:id="rId39"/>
    <p:sldId id="367" r:id="rId40"/>
    <p:sldId id="451" r:id="rId41"/>
    <p:sldId id="368" r:id="rId42"/>
    <p:sldId id="452" r:id="rId43"/>
    <p:sldId id="416" r:id="rId44"/>
    <p:sldId id="412" r:id="rId45"/>
    <p:sldId id="409" r:id="rId46"/>
    <p:sldId id="424" r:id="rId47"/>
    <p:sldId id="453" r:id="rId48"/>
    <p:sldId id="358" r:id="rId49"/>
    <p:sldId id="359" r:id="rId50"/>
    <p:sldId id="360" r:id="rId51"/>
    <p:sldId id="454" r:id="rId52"/>
    <p:sldId id="362" r:id="rId53"/>
    <p:sldId id="422" r:id="rId54"/>
    <p:sldId id="387" r:id="rId55"/>
    <p:sldId id="427" r:id="rId56"/>
    <p:sldId id="455" r:id="rId57"/>
    <p:sldId id="430" r:id="rId58"/>
    <p:sldId id="434" r:id="rId59"/>
    <p:sldId id="408" r:id="rId60"/>
    <p:sldId id="369" r:id="rId61"/>
    <p:sldId id="442" r:id="rId62"/>
    <p:sldId id="418" r:id="rId63"/>
    <p:sldId id="444" r:id="rId64"/>
    <p:sldId id="268" r:id="rId65"/>
    <p:sldId id="457" r:id="rId66"/>
    <p:sldId id="445" r:id="rId67"/>
  </p:sldIdLst>
  <p:sldSz cx="24382413" cy="13716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libri Light" panose="020F0302020204030204" pitchFamily="34" charset="0"/>
      <p:regular r:id="rId74"/>
      <p:italic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Montserrat Thin" panose="00000300000000000000" pitchFamily="2" charset="0"/>
      <p:regular r:id="rId80"/>
      <p:italic r:id="rId81"/>
    </p:embeddedFont>
    <p:embeddedFont>
      <p:font typeface="Outfit" panose="020B0604020202020204" charset="0"/>
      <p:regular r:id="rId82"/>
      <p:bold r:id="rId83"/>
    </p:embeddedFont>
    <p:embeddedFont>
      <p:font typeface="Outfit Light" panose="020B0604020202020204" charset="0"/>
      <p:regular r:id="rId84"/>
    </p:embeddedFont>
    <p:embeddedFont>
      <p:font typeface="Outfit Medium" panose="020B0604020202020204" charset="0"/>
      <p:regular r:id="rId85"/>
    </p:embeddedFont>
    <p:embeddedFont>
      <p:font typeface="Outfit Thin" panose="020B0604020202020204" charset="0"/>
      <p:regular r:id="rId86"/>
    </p:embeddedFont>
  </p:embeddedFontLst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5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FFB1"/>
    <a:srgbClr val="26C8D8"/>
    <a:srgbClr val="081B2B"/>
    <a:srgbClr val="D0D5DA"/>
    <a:srgbClr val="EAEBF1"/>
    <a:srgbClr val="EAEAF1"/>
    <a:srgbClr val="210140"/>
    <a:srgbClr val="8736D9"/>
    <a:srgbClr val="17212D"/>
    <a:srgbClr val="320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7" autoAdjust="0"/>
    <p:restoredTop sz="94641" autoAdjust="0"/>
  </p:normalViewPr>
  <p:slideViewPr>
    <p:cSldViewPr snapToGrid="0">
      <p:cViewPr varScale="1">
        <p:scale>
          <a:sx n="53" d="100"/>
          <a:sy n="53" d="100"/>
        </p:scale>
        <p:origin x="408" y="96"/>
      </p:cViewPr>
      <p:guideLst>
        <p:guide orient="horz" pos="4275"/>
        <p:guide pos="7680"/>
      </p:guideLst>
    </p:cSldViewPr>
  </p:slideViewPr>
  <p:outlineViewPr>
    <p:cViewPr>
      <p:scale>
        <a:sx n="33" d="100"/>
        <a:sy n="33" d="100"/>
      </p:scale>
      <p:origin x="0" y="-1034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5.fntdata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77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font" Target="fonts/font13.fntdata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30/06/2022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30/06/2022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56D82-A927-4CCE-B899-0E7A70652A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3F70A-243D-44B9-AD49-B413B7C6AF6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400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3F70A-243D-44B9-AD49-B413B7C6AF6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94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3F70A-243D-44B9-AD49-B413B7C6AF6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253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3F70A-243D-44B9-AD49-B413B7C6AF6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286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3F70A-243D-44B9-AD49-B413B7C6AF6C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619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3F70A-243D-44B9-AD49-B413B7C6AF6C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263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5.jp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4.png"/><Relationship Id="rId1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081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BC6FE97F-FA51-1E62-9411-0543ADB9BB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b="3879"/>
          <a:stretch/>
        </p:blipFill>
        <p:spPr>
          <a:xfrm>
            <a:off x="0" y="447"/>
            <a:ext cx="24382414" cy="137155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F160C7-55DC-8064-31E1-DCE007721BD9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19" name="Rectángulo 29">
            <a:extLst>
              <a:ext uri="{FF2B5EF4-FFF2-40B4-BE49-F238E27FC236}">
                <a16:creationId xmlns:a16="http://schemas.microsoft.com/office/drawing/2014/main" id="{056301A7-BDA3-03D1-05A2-D93EBBCDC8CA}"/>
              </a:ext>
            </a:extLst>
          </p:cNvPr>
          <p:cNvSpPr/>
          <p:nvPr userDrawn="1"/>
        </p:nvSpPr>
        <p:spPr>
          <a:xfrm>
            <a:off x="1457740" y="4666051"/>
            <a:ext cx="3480020" cy="95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sp>
        <p:nvSpPr>
          <p:cNvPr id="20" name="CuadroTexto 2">
            <a:extLst>
              <a:ext uri="{FF2B5EF4-FFF2-40B4-BE49-F238E27FC236}">
                <a16:creationId xmlns:a16="http://schemas.microsoft.com/office/drawing/2014/main" id="{52935844-0477-E8DE-87F7-BDCF0A2534A0}"/>
              </a:ext>
            </a:extLst>
          </p:cNvPr>
          <p:cNvSpPr txBox="1"/>
          <p:nvPr userDrawn="1"/>
        </p:nvSpPr>
        <p:spPr>
          <a:xfrm>
            <a:off x="1457740" y="5471200"/>
            <a:ext cx="6352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6000" b="0" i="0" dirty="0">
                <a:solidFill>
                  <a:schemeClr val="bg1"/>
                </a:solidFill>
                <a:latin typeface="Outfit" pitchFamily="2" charset="0"/>
                <a:cs typeface="Calibri" panose="020F0502020204030204" pitchFamily="34" charset="0"/>
              </a:rPr>
              <a:t>22</a:t>
            </a:r>
            <a:r>
              <a:rPr lang="es-ES" sz="6000" b="0" i="0" baseline="30000" dirty="0">
                <a:solidFill>
                  <a:schemeClr val="bg1"/>
                </a:solidFill>
                <a:latin typeface="Outfit" pitchFamily="2" charset="0"/>
                <a:cs typeface="Calibri" panose="020F0502020204030204" pitchFamily="34" charset="0"/>
              </a:rPr>
              <a:t>nd</a:t>
            </a:r>
            <a:r>
              <a:rPr lang="es-ES" sz="6000" b="0" i="0" dirty="0">
                <a:solidFill>
                  <a:schemeClr val="bg1"/>
                </a:solidFill>
                <a:latin typeface="Outfit" pitchFamily="2" charset="0"/>
                <a:cs typeface="Calibri" panose="020F0502020204030204" pitchFamily="34" charset="0"/>
              </a:rPr>
              <a:t> June 2022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0F1F84-E867-F792-1277-4CFDC643E729}"/>
              </a:ext>
            </a:extLst>
          </p:cNvPr>
          <p:cNvSpPr txBox="1"/>
          <p:nvPr userDrawn="1"/>
        </p:nvSpPr>
        <p:spPr>
          <a:xfrm>
            <a:off x="1457740" y="6717070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15BBDFA9-C473-09F2-A9D8-28B029F838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820" y="11138160"/>
            <a:ext cx="3175000" cy="1701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3F008D0-73E9-85AF-5557-21C947D8C369}"/>
              </a:ext>
            </a:extLst>
          </p:cNvPr>
          <p:cNvSpPr txBox="1"/>
          <p:nvPr userDrawn="1"/>
        </p:nvSpPr>
        <p:spPr>
          <a:xfrm>
            <a:off x="20728548" y="1100075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0" dirty="0">
                <a:solidFill>
                  <a:schemeClr val="bg1"/>
                </a:solidFill>
                <a:latin typeface="Montserrat Thin" pitchFamily="2" charset="77"/>
              </a:rPr>
              <a:t>Powered by</a:t>
            </a:r>
            <a:endParaRPr lang="en-ES" sz="2400" b="0" i="0" spc="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3544BE43-D0DF-9F99-C99F-D4A26BEC14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0" y="1339400"/>
            <a:ext cx="5080000" cy="26289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0" y="9454743"/>
            <a:ext cx="17148312" cy="2745656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outdoor, night sky, laser&#10;&#10;Description automatically generated">
            <a:extLst>
              <a:ext uri="{FF2B5EF4-FFF2-40B4-BE49-F238E27FC236}">
                <a16:creationId xmlns:a16="http://schemas.microsoft.com/office/drawing/2014/main" id="{383C3283-81D6-DB5C-D1F8-81E8DFE74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8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C930D4-7F23-6185-78E6-727B608D4298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37" y="2720339"/>
            <a:ext cx="21466937" cy="2093221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737" y="5093616"/>
            <a:ext cx="21466937" cy="69812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914354" indent="0">
              <a:buNone/>
              <a:defRPr sz="3200">
                <a:solidFill>
                  <a:schemeClr val="bg1"/>
                </a:solidFill>
              </a:defRPr>
            </a:lvl2pPr>
            <a:lvl3pPr marL="1828709" indent="0">
              <a:buNone/>
              <a:defRPr sz="3200">
                <a:solidFill>
                  <a:schemeClr val="bg1"/>
                </a:solidFill>
              </a:defRPr>
            </a:lvl3pPr>
            <a:lvl4pPr marL="2743063" indent="0">
              <a:buNone/>
              <a:defRPr sz="3200">
                <a:solidFill>
                  <a:schemeClr val="bg1"/>
                </a:solidFill>
              </a:defRPr>
            </a:lvl4pPr>
            <a:lvl5pPr marL="3657417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E8E262C-BAED-AE4E-AA83-966DB95F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1A7C9A6-2C13-5C4C-8A8B-E762B10F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29F4810-629E-0143-B241-CD9912B5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507694-6F15-69C1-C907-68CA99E0D2F1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BF323C-D0C8-6804-ECBA-1223E615F0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outdoor, night sky, laser&#10;&#10;Description automatically generated">
            <a:extLst>
              <a:ext uri="{FF2B5EF4-FFF2-40B4-BE49-F238E27FC236}">
                <a16:creationId xmlns:a16="http://schemas.microsoft.com/office/drawing/2014/main" id="{ED3E9E52-EE2A-FD89-95A2-5F6ABB9C26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8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10CD69-2737-9361-E41B-AFFEDD6A384C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758553-1A2D-41EA-AE0B-0FFBFDC29359}"/>
              </a:ext>
            </a:extLst>
          </p:cNvPr>
          <p:cNvSpPr/>
          <p:nvPr userDrawn="1"/>
        </p:nvSpPr>
        <p:spPr>
          <a:xfrm>
            <a:off x="0" y="3402419"/>
            <a:ext cx="24382413" cy="1031358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57737" y="3712757"/>
            <a:ext cx="21466937" cy="8365829"/>
          </a:xfrm>
        </p:spPr>
        <p:txBody>
          <a:bodyPr wrap="none">
            <a:noAutofit/>
          </a:bodyPr>
          <a:lstStyle>
            <a:lvl1pPr marL="0" indent="0">
              <a:lnSpc>
                <a:spcPts val="2000"/>
              </a:lnSpc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914354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1828709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2743063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3657417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 err="1"/>
              <a:t>Code</a:t>
            </a:r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36E301F-C9C0-40D3-9E55-81DA64C68E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7737" y="2604386"/>
            <a:ext cx="21466937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4FE47D1-4326-4A40-9465-A1165C55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1"/>
            <a:ext cx="3241286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B39D8E4F-E80F-FA4B-987F-53A5BC3BC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1"/>
            <a:ext cx="1424538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70EB191-4CDC-A344-812B-31181C74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3F1948-CF5C-58CF-89CD-FE5F40B06014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EF5B77-943E-FE03-0B74-8FA17877FD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outdoor, night sky, laser&#10;&#10;Description automatically generated">
            <a:extLst>
              <a:ext uri="{FF2B5EF4-FFF2-40B4-BE49-F238E27FC236}">
                <a16:creationId xmlns:a16="http://schemas.microsoft.com/office/drawing/2014/main" id="{FA7E675D-2953-95E6-33B1-C024DF0E6A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8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555BB6-82BC-EA89-CCC4-58ED2BBD12E0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38" y="2697479"/>
            <a:ext cx="10733468" cy="2116081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738" y="5012268"/>
            <a:ext cx="10733468" cy="702378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914354" indent="0">
              <a:buNone/>
              <a:defRPr sz="3200">
                <a:solidFill>
                  <a:schemeClr val="bg1"/>
                </a:solidFill>
              </a:defRPr>
            </a:lvl2pPr>
            <a:lvl3pPr marL="1828709" indent="0">
              <a:buNone/>
              <a:defRPr sz="3200">
                <a:solidFill>
                  <a:schemeClr val="bg1"/>
                </a:solidFill>
              </a:defRPr>
            </a:lvl3pPr>
            <a:lvl4pPr marL="2743063" indent="0">
              <a:buNone/>
              <a:defRPr sz="3200">
                <a:solidFill>
                  <a:schemeClr val="bg1"/>
                </a:solidFill>
              </a:defRPr>
            </a:lvl4pPr>
            <a:lvl5pPr marL="3657417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392525" y="2697479"/>
            <a:ext cx="10532149" cy="93385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2F027BB6-C782-B841-9E83-376ADF65F6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30DF6A5-9F05-814F-9684-F529185A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6264E1C-1307-C940-8C68-9E4679A2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8DC56-4E45-16BA-923B-2F7B5E98D567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D4016E-FCAD-5635-91D2-A489C295D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outdoor, night sky, laser&#10;&#10;Description automatically generated">
            <a:extLst>
              <a:ext uri="{FF2B5EF4-FFF2-40B4-BE49-F238E27FC236}">
                <a16:creationId xmlns:a16="http://schemas.microsoft.com/office/drawing/2014/main" id="{126E79BB-75A9-6DAA-CC05-F79672B2C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8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12F05B-0ED4-E062-B76F-B7C619455030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37" y="2502924"/>
            <a:ext cx="21466937" cy="2303403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64B5F62-0490-8C4F-BEE0-2A6010CEE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2AF016E0-9DDB-B143-8190-4419E28C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87704E8-0FA2-9A40-8D02-FA961C452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59142-3669-E8BB-098A-C9567E74C5CD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AD599AA-3394-01CA-4C2D-D0B07BDA1E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outdoor, night sky, laser&#10;&#10;Description automatically generated">
            <a:extLst>
              <a:ext uri="{FF2B5EF4-FFF2-40B4-BE49-F238E27FC236}">
                <a16:creationId xmlns:a16="http://schemas.microsoft.com/office/drawing/2014/main" id="{97504BA2-598D-EE46-F2FC-F29D69485B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8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29F8F1-93FC-0829-BBDC-16AA06E93226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648FE9B-2151-2B4C-A56F-DDA4A240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84C1EF0-110E-454F-A649-B0F1ADC23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endParaRPr lang="es-E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1252EDF-7555-144D-8E8C-4D9BF35F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903DB-C17C-3EC2-18C6-4D9D47AC422B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37761F0-D94C-4702-9480-F01557E0AA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outdoor, night sky, laser&#10;&#10;Description automatically generated">
            <a:extLst>
              <a:ext uri="{FF2B5EF4-FFF2-40B4-BE49-F238E27FC236}">
                <a16:creationId xmlns:a16="http://schemas.microsoft.com/office/drawing/2014/main" id="{F72EA2E9-FD29-E2A9-163F-F9D40218A4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8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25A1D4-30D9-910E-7E32-86CB73F3CB70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E58B3A-D5E5-E83F-7752-2BED3FC98A8A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6020944"/>
            <a:ext cx="16690436" cy="2974296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>
                <a:solidFill>
                  <a:schemeClr val="bg1"/>
                </a:solidFill>
              </a:defRPr>
            </a:lvl1pPr>
            <a:lvl2pPr marL="914354" indent="0" algn="ctr">
              <a:buNone/>
              <a:defRPr sz="4800">
                <a:solidFill>
                  <a:schemeClr val="bg1"/>
                </a:solidFill>
              </a:defRPr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/>
              <a:t>Editar el estilo de texto del patrón</a:t>
            </a:r>
            <a:endParaRPr lang="es-ES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/>
          </a:p>
          <a:p>
            <a:pPr lvl="1"/>
            <a:endParaRPr lang="en-U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32806" y="9630202"/>
            <a:ext cx="1440000" cy="36000"/>
          </a:xfrm>
          <a:prstGeom prst="rect">
            <a:avLst/>
          </a:prstGeom>
          <a:solidFill>
            <a:srgbClr val="02F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rgbClr val="8736D9"/>
                </a:solidFill>
              </a:rPr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693" y="3535580"/>
            <a:ext cx="1111025" cy="144769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308271" y="10086419"/>
            <a:ext cx="3538537" cy="540487"/>
          </a:xfrm>
        </p:spPr>
        <p:txBody>
          <a:bodyPr rIns="0">
            <a:normAutofit/>
          </a:bodyPr>
          <a:lstStyle>
            <a:lvl1pPr marL="0" indent="0" algn="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Nombre</a:t>
            </a:r>
            <a:r>
              <a:rPr lang="en-US"/>
              <a:t> </a:t>
            </a:r>
            <a:r>
              <a:rPr lang="en-US" err="1"/>
              <a:t>Apellido</a:t>
            </a:r>
            <a:endParaRPr lang="es-ES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0426904-A112-8647-9417-FE3073502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42070014-18ED-2C4C-BA7D-7D33ECEF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0D290A6F-8877-214D-9E2D-5762EDC7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CFCA98B-70E6-DA0D-BB83-C879032E4C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4364CAC0-F5AF-A795-A7A4-BFA60E9979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b="3879"/>
          <a:stretch/>
        </p:blipFill>
        <p:spPr>
          <a:xfrm>
            <a:off x="0" y="447"/>
            <a:ext cx="24382414" cy="13715554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F243F742-6827-59D7-5140-411BF37CE1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0" y="1339400"/>
            <a:ext cx="5080000" cy="2628900"/>
          </a:xfrm>
          <a:prstGeom prst="rect">
            <a:avLst/>
          </a:prstGeom>
        </p:spPr>
      </p:pic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6051713"/>
            <a:ext cx="96430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9600" b="0" i="0" dirty="0" err="1">
                <a:solidFill>
                  <a:schemeClr val="bg1"/>
                </a:solidFill>
                <a:latin typeface="Outfit" pitchFamily="2" charset="0"/>
                <a:cs typeface="Calibri" panose="020F0502020204030204" pitchFamily="34" charset="0"/>
              </a:rPr>
              <a:t>Thanks</a:t>
            </a:r>
            <a:r>
              <a:rPr lang="es-ES" sz="9600" b="0" i="0" dirty="0">
                <a:solidFill>
                  <a:schemeClr val="bg1"/>
                </a:solidFill>
                <a:latin typeface="Outfit" pitchFamily="2" charset="0"/>
                <a:cs typeface="Calibri" panose="020F0502020204030204" pitchFamily="34" charset="0"/>
              </a:rPr>
              <a:t> and …</a:t>
            </a:r>
          </a:p>
          <a:p>
            <a:pPr>
              <a:lnSpc>
                <a:spcPct val="100000"/>
              </a:lnSpc>
            </a:pPr>
            <a:r>
              <a:rPr lang="es-ES" sz="9600" b="1" dirty="0" err="1">
                <a:solidFill>
                  <a:schemeClr val="bg1"/>
                </a:solidFill>
                <a:latin typeface="Outfit" pitchFamily="2" charset="0"/>
                <a:cs typeface="Calibri" panose="020F0502020204030204" pitchFamily="34" charset="0"/>
              </a:rPr>
              <a:t>See</a:t>
            </a:r>
            <a:r>
              <a:rPr lang="es-ES" sz="9600" b="1" dirty="0">
                <a:solidFill>
                  <a:schemeClr val="bg1"/>
                </a:solidFill>
                <a:latin typeface="Outfit" pitchFamily="2" charset="0"/>
                <a:cs typeface="Calibri" panose="020F0502020204030204" pitchFamily="34" charset="0"/>
              </a:rPr>
              <a:t> </a:t>
            </a:r>
            <a:r>
              <a:rPr lang="es-ES" sz="9600" b="1" dirty="0" err="1">
                <a:solidFill>
                  <a:schemeClr val="bg1"/>
                </a:solidFill>
                <a:latin typeface="Outfit" pitchFamily="2" charset="0"/>
                <a:cs typeface="Calibri" panose="020F0502020204030204" pitchFamily="34" charset="0"/>
              </a:rPr>
              <a:t>you</a:t>
            </a:r>
            <a:r>
              <a:rPr lang="es-ES" sz="9600" b="1" dirty="0">
                <a:solidFill>
                  <a:schemeClr val="bg1"/>
                </a:solidFill>
                <a:latin typeface="Outfit" pitchFamily="2" charset="0"/>
                <a:cs typeface="Calibri" panose="020F0502020204030204" pitchFamily="34" charset="0"/>
              </a:rPr>
              <a:t> </a:t>
            </a:r>
            <a:r>
              <a:rPr lang="es-ES" sz="9600" b="1" dirty="0" err="1">
                <a:solidFill>
                  <a:schemeClr val="bg1"/>
                </a:solidFill>
                <a:latin typeface="Outfit" pitchFamily="2" charset="0"/>
                <a:cs typeface="Calibri" panose="020F0502020204030204" pitchFamily="34" charset="0"/>
              </a:rPr>
              <a:t>soon</a:t>
            </a:r>
            <a:r>
              <a:rPr lang="es-ES" sz="9600" b="1" dirty="0">
                <a:solidFill>
                  <a:schemeClr val="bg1"/>
                </a:solidFill>
                <a:latin typeface="Outfit" pitchFamily="2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457740" y="10039921"/>
            <a:ext cx="16014714" cy="64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500"/>
              </a:lnSpc>
            </a:pPr>
            <a:r>
              <a:rPr lang="es-ES" sz="3600" b="0" i="0" dirty="0" err="1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Thanks</a:t>
            </a:r>
            <a:r>
              <a:rPr lang="es-ES" sz="36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 </a:t>
            </a:r>
            <a:r>
              <a:rPr lang="es-ES" sz="3600" b="0" i="0" dirty="0" err="1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also</a:t>
            </a:r>
            <a:r>
              <a:rPr lang="es-ES" sz="36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 </a:t>
            </a:r>
            <a:r>
              <a:rPr lang="es-ES" sz="3600" b="0" i="0" dirty="0" err="1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to</a:t>
            </a:r>
            <a:r>
              <a:rPr lang="es-ES" sz="36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 </a:t>
            </a:r>
            <a:r>
              <a:rPr lang="es-ES" sz="3600" b="0" i="0" dirty="0" err="1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the</a:t>
            </a:r>
            <a:r>
              <a:rPr lang="es-ES" sz="36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 sponsors. </a:t>
            </a:r>
            <a:r>
              <a:rPr lang="es-ES" sz="3600" b="0" i="0" dirty="0" err="1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Without</a:t>
            </a:r>
            <a:r>
              <a:rPr lang="es-ES" sz="36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 </a:t>
            </a:r>
            <a:r>
              <a:rPr lang="es-ES" sz="3600" b="0" i="0" dirty="0" err="1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whom</a:t>
            </a:r>
            <a:r>
              <a:rPr lang="es-ES" sz="36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 </a:t>
            </a:r>
            <a:r>
              <a:rPr lang="es-ES" sz="3600" b="0" i="0" dirty="0" err="1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this</a:t>
            </a:r>
            <a:r>
              <a:rPr lang="es-ES" sz="36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 </a:t>
            </a:r>
            <a:r>
              <a:rPr lang="es-ES" sz="3600" b="0" i="0" dirty="0" err="1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would</a:t>
            </a:r>
            <a:r>
              <a:rPr lang="es-ES" sz="36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 </a:t>
            </a:r>
            <a:r>
              <a:rPr lang="es-ES" sz="3600" b="0" i="0" dirty="0" err="1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not</a:t>
            </a:r>
            <a:r>
              <a:rPr lang="es-ES" sz="36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 </a:t>
            </a:r>
            <a:r>
              <a:rPr lang="es-ES" sz="3600" b="0" i="0" dirty="0" err="1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have</a:t>
            </a:r>
            <a:r>
              <a:rPr lang="es-ES" sz="36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 </a:t>
            </a:r>
            <a:r>
              <a:rPr lang="es-ES" sz="3600" b="0" i="0" dirty="0" err="1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been</a:t>
            </a:r>
            <a:r>
              <a:rPr lang="es-ES" sz="36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 posible</a:t>
            </a:r>
            <a:r>
              <a:rPr lang="es-ES" sz="3200" b="0" i="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8BD577-5F1B-1E4D-9524-58D71A2BE2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95" y="11717757"/>
            <a:ext cx="1889929" cy="534326"/>
          </a:xfrm>
          <a:prstGeom prst="rect">
            <a:avLst/>
          </a:prstGeom>
        </p:spPr>
      </p:pic>
      <p:sp>
        <p:nvSpPr>
          <p:cNvPr id="17" name="Rectángulo 29">
            <a:extLst>
              <a:ext uri="{FF2B5EF4-FFF2-40B4-BE49-F238E27FC236}">
                <a16:creationId xmlns:a16="http://schemas.microsoft.com/office/drawing/2014/main" id="{1667E4EB-0DFE-354E-83E3-F8E08C3D7E93}"/>
              </a:ext>
            </a:extLst>
          </p:cNvPr>
          <p:cNvSpPr/>
          <p:nvPr userDrawn="1"/>
        </p:nvSpPr>
        <p:spPr>
          <a:xfrm>
            <a:off x="1457740" y="5307254"/>
            <a:ext cx="2320630" cy="53484"/>
          </a:xfrm>
          <a:prstGeom prst="rect">
            <a:avLst/>
          </a:prstGeom>
          <a:solidFill>
            <a:srgbClr val="02F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A94ACB-C1B7-1E43-A63A-2C49FD9BF99B}"/>
              </a:ext>
            </a:extLst>
          </p:cNvPr>
          <p:cNvSpPr txBox="1"/>
          <p:nvPr userDrawn="1"/>
        </p:nvSpPr>
        <p:spPr>
          <a:xfrm>
            <a:off x="1330593" y="4220074"/>
            <a:ext cx="3392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0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7B396-1E44-A742-80E2-273393782CBE}"/>
              </a:ext>
            </a:extLst>
          </p:cNvPr>
          <p:cNvSpPr txBox="1"/>
          <p:nvPr userDrawn="1"/>
        </p:nvSpPr>
        <p:spPr>
          <a:xfrm>
            <a:off x="10845206" y="1397347"/>
            <a:ext cx="3770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b="0" i="0" spc="0" dirty="0">
                <a:solidFill>
                  <a:schemeClr val="bg1"/>
                </a:solidFill>
                <a:latin typeface="Outfit Thin" pitchFamily="2" charset="0"/>
              </a:rPr>
              <a:t>www.dotnet2022.com</a:t>
            </a:r>
            <a:endParaRPr lang="en-ES" sz="2800" b="0" i="0" spc="0" dirty="0">
              <a:solidFill>
                <a:srgbClr val="26C8D8"/>
              </a:solidFill>
              <a:latin typeface="Outfit Thin" pitchFamily="2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06F43D6-FD52-8849-B5F5-A8C1CDCB1E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48" y="11427582"/>
            <a:ext cx="1889929" cy="1013002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4AAA0EDD-DE68-9A48-8C93-449C6327A26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249" y="11329688"/>
            <a:ext cx="1725840" cy="1215340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A470FE4-1DCA-2649-925D-DBEF09E7039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102" y="11528909"/>
            <a:ext cx="1575535" cy="6470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01C271F-0159-6EA2-FFF7-AC715C015D45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1F606EEA-A2F7-5AC1-3DFF-05051070C1D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05" y="11396374"/>
            <a:ext cx="1125441" cy="1131068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6C3A35F-B864-36BE-6554-61D5C353512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667" y="11626064"/>
            <a:ext cx="773569" cy="7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9C76-0E22-4854-9BD7-12CA164CB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3CE71-468D-4656-B906-B4AE3B429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28885-CCED-4B13-B613-BD588C7CE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E81-5470-43AB-80A7-C30D03A9E045}" type="datetimeFigureOut">
              <a:rPr lang="en-GB" smtClean="0"/>
              <a:t>30/06/2022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E864A-20F9-4B49-A40F-89DE5C0B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D524E-199D-4917-9260-89A3DD2A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0719-71A0-483F-8663-870DAF6A1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76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E582-A3A9-4362-B1D9-19906D82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1EDE9-2E67-4D96-A2F5-D1EFCEA9E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8B152-1687-4453-88CA-A35C2473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09E81-5470-43AB-80A7-C30D03A9E045}" type="datetimeFigureOut">
              <a:rPr lang="en-GB" smtClean="0"/>
              <a:t>30/06/2022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8BAFE-3ABC-43EB-BBE0-AE45D3AEC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BC11E-A8BE-41C1-B9DA-937CB2B0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30719-71A0-483F-8663-870DAF6A1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7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E08015C-53F2-1D3D-7076-7F0143106F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9" y="0"/>
            <a:ext cx="24384001" cy="13716000"/>
          </a:xfrm>
          <a:prstGeom prst="rect">
            <a:avLst/>
          </a:prstGeom>
        </p:spPr>
      </p:pic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3735244" y="5859076"/>
            <a:ext cx="5139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400" b="0" i="0" spc="30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SPONSORS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20167A-E1ED-BF47-A501-0E3F15B6CC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29" y="6750575"/>
            <a:ext cx="4409803" cy="1246751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B61A868-E107-B045-A4A4-D8C5C23A08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535" y="8427160"/>
            <a:ext cx="2194753" cy="1545549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D56ED3-2448-454E-AEEB-9FDDBFBCCA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63" y="8575637"/>
            <a:ext cx="2137862" cy="8779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DDF4659-BA49-674B-9D22-1A03D9DA1009}"/>
              </a:ext>
            </a:extLst>
          </p:cNvPr>
          <p:cNvGrpSpPr/>
          <p:nvPr userDrawn="1"/>
        </p:nvGrpSpPr>
        <p:grpSpPr>
          <a:xfrm>
            <a:off x="17592506" y="7225255"/>
            <a:ext cx="1709868" cy="526774"/>
            <a:chOff x="18773722" y="8695212"/>
            <a:chExt cx="3348180" cy="1031503"/>
          </a:xfrm>
        </p:grpSpPr>
        <p:pic>
          <p:nvPicPr>
            <p:cNvPr id="9" name="Picture 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475F098-8B04-934E-BE31-D3A07CD6B2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83"/>
            <a:stretch/>
          </p:blipFill>
          <p:spPr>
            <a:xfrm>
              <a:off x="18773722" y="8912688"/>
              <a:ext cx="1315543" cy="814027"/>
            </a:xfrm>
            <a:prstGeom prst="rect">
              <a:avLst/>
            </a:prstGeom>
          </p:spPr>
        </p:pic>
        <p:pic>
          <p:nvPicPr>
            <p:cNvPr id="23" name="Picture 2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CFE2652-97DA-F44B-81CC-9258269B9C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16" t="7454"/>
            <a:stretch/>
          </p:blipFill>
          <p:spPr>
            <a:xfrm>
              <a:off x="20044044" y="8695212"/>
              <a:ext cx="2077858" cy="1022488"/>
            </a:xfrm>
            <a:prstGeom prst="rect">
              <a:avLst/>
            </a:prstGeom>
          </p:spPr>
        </p:pic>
      </p:grp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5C3A4510-6C9B-61DF-87CA-27DE5707E4A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931" y="1706987"/>
            <a:ext cx="3402278" cy="17606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CB51868-CAC8-9B20-CAA2-B08B160EF64A}"/>
              </a:ext>
            </a:extLst>
          </p:cNvPr>
          <p:cNvSpPr txBox="1"/>
          <p:nvPr userDrawn="1"/>
        </p:nvSpPr>
        <p:spPr>
          <a:xfrm>
            <a:off x="10876583" y="12247390"/>
            <a:ext cx="2629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1079690-BBC6-D7D2-C084-1CB37777ED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402" y="8740895"/>
            <a:ext cx="968092" cy="882986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6FF9E2-76F6-87A7-4307-80909A671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6" t="4836"/>
          <a:stretch/>
        </p:blipFill>
        <p:spPr>
          <a:xfrm>
            <a:off x="15806176" y="7057886"/>
            <a:ext cx="753733" cy="894386"/>
          </a:xfrm>
          <a:prstGeom prst="rect">
            <a:avLst/>
          </a:prstGeom>
        </p:spPr>
      </p:pic>
      <p:pic>
        <p:nvPicPr>
          <p:cNvPr id="28" name="Picture 27" descr="A picture containing icon&#10;&#10;Description automatically generated">
            <a:extLst>
              <a:ext uri="{FF2B5EF4-FFF2-40B4-BE49-F238E27FC236}">
                <a16:creationId xmlns:a16="http://schemas.microsoft.com/office/drawing/2014/main" id="{B77C022B-A5F8-B2F5-7ABC-99A0EF0BAE1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465" y="8476823"/>
            <a:ext cx="2174184" cy="1223793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D1883F75-89A8-0462-C003-DAB63B6500B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190" y="8243340"/>
            <a:ext cx="1690761" cy="1690761"/>
          </a:xfrm>
          <a:prstGeom prst="rect">
            <a:avLst/>
          </a:prstGeom>
        </p:spPr>
      </p:pic>
      <p:sp>
        <p:nvSpPr>
          <p:cNvPr id="31" name="CuadroTexto 10">
            <a:extLst>
              <a:ext uri="{FF2B5EF4-FFF2-40B4-BE49-F238E27FC236}">
                <a16:creationId xmlns:a16="http://schemas.microsoft.com/office/drawing/2014/main" id="{861413DA-094B-F571-00CA-6CF6DFD35DAB}"/>
              </a:ext>
            </a:extLst>
          </p:cNvPr>
          <p:cNvSpPr txBox="1"/>
          <p:nvPr userDrawn="1"/>
        </p:nvSpPr>
        <p:spPr>
          <a:xfrm>
            <a:off x="12616186" y="5859076"/>
            <a:ext cx="5139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400" b="0" i="0" spc="300" dirty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rPr>
              <a:t>COLLABORATORS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6CE9FEFF-3645-4529-2CB1-98095D35CA4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329" y="6149041"/>
            <a:ext cx="2437629" cy="24498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D08942E-DFAD-0068-24E4-2EBF0F3B6DA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190" y="7280353"/>
            <a:ext cx="2004099" cy="394065"/>
          </a:xfrm>
          <a:prstGeom prst="rect">
            <a:avLst/>
          </a:prstGeom>
        </p:spPr>
      </p:pic>
      <p:pic>
        <p:nvPicPr>
          <p:cNvPr id="22" name="Picture 21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0B0A2FC4-4A1D-4FD6-CB51-A30BEFD9D19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845" y="8497339"/>
            <a:ext cx="825190" cy="10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4D812D9-E7C3-16A1-675B-CC18C5B185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82413" cy="137151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CD7721-B62E-6FB8-6BD3-4C546713B4E6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7737" y="10215418"/>
            <a:ext cx="6125739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0" i="0">
                <a:solidFill>
                  <a:schemeClr val="bg1"/>
                </a:solidFill>
                <a:latin typeface="Outfit Light" pitchFamily="2" charset="0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twitteraccount</a:t>
            </a:r>
            <a:endParaRPr lang="es-E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75479" y="3123587"/>
            <a:ext cx="5890254" cy="5887675"/>
          </a:xfrm>
          <a:prstGeom prst="ellipse">
            <a:avLst/>
          </a:prstGeom>
          <a:ln w="69850">
            <a:solidFill>
              <a:srgbClr val="02FFB1"/>
            </a:solidFill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utfit Light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57737" y="11398240"/>
            <a:ext cx="6125739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0" i="0">
                <a:solidFill>
                  <a:schemeClr val="bg1"/>
                </a:solidFill>
                <a:latin typeface="Outfit Light" pitchFamily="2" charset="0"/>
              </a:defRPr>
            </a:lvl1pPr>
          </a:lstStyle>
          <a:p>
            <a:pPr lvl="0"/>
            <a:r>
              <a:rPr lang="en-US" err="1"/>
              <a:t>name@mail.com</a:t>
            </a:r>
            <a:endParaRPr lang="es-ES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1892" y="6024384"/>
            <a:ext cx="14722784" cy="6047887"/>
          </a:xfr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Brief</a:t>
            </a:r>
            <a:r>
              <a:rPr lang="es-ES"/>
              <a:t> </a:t>
            </a:r>
            <a:r>
              <a:rPr lang="es-ES" err="1"/>
              <a:t>description</a:t>
            </a:r>
            <a:r>
              <a:rPr lang="es-ES"/>
              <a:t> </a:t>
            </a:r>
            <a:r>
              <a:rPr lang="es-ES" err="1"/>
              <a:t>about</a:t>
            </a:r>
            <a:r>
              <a:rPr lang="es-ES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1191" y="3142768"/>
            <a:ext cx="14734927" cy="1357615"/>
          </a:xfrm>
        </p:spPr>
        <p:txBody>
          <a:bodyPr>
            <a:noAutofit/>
          </a:bodyPr>
          <a:lstStyle>
            <a:lvl1pPr marL="0" indent="0">
              <a:buNone/>
              <a:defRPr sz="8000" b="0" i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name</a:t>
            </a:r>
            <a:endParaRPr lang="es-ES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13616" y="4675554"/>
            <a:ext cx="14722784" cy="806638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job</a:t>
            </a:r>
            <a:endParaRPr lang="es-E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73DE0-8BBC-4116-C77B-D239DE164EC6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8C6A2A6-14D1-ACC7-FBBC-6073DC7B7B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8844C57-01FF-E96A-AA0A-29ACB8F702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4382413" cy="137151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6036E4-0E65-D8C9-7B7E-65E5DE5414AD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9692" y="11508952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Outfit Light" pitchFamily="2" charset="0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twitteraccount</a:t>
            </a:r>
            <a:endParaRPr lang="es-E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3467991" y="2952265"/>
            <a:ext cx="5890254" cy="5887675"/>
          </a:xfrm>
          <a:prstGeom prst="ellipse">
            <a:avLst/>
          </a:prstGeom>
          <a:ln w="57150">
            <a:solidFill>
              <a:srgbClr val="02FFB1"/>
            </a:solidFill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utfit Light" pitchFamily="2" charset="0"/>
              </a:defRPr>
            </a:lvl1pPr>
          </a:lstStyle>
          <a:p>
            <a:endParaRPr lang="es-E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9692" y="12152935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Outfit Light" pitchFamily="2" charset="0"/>
              </a:defRPr>
            </a:lvl1pPr>
          </a:lstStyle>
          <a:p>
            <a:pPr lvl="0"/>
            <a:r>
              <a:rPr lang="en-US" err="1"/>
              <a:t>name@mail.com</a:t>
            </a:r>
            <a:endParaRPr lang="es-ES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9735" y="9199833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0" i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name</a:t>
            </a:r>
            <a:endParaRPr lang="es-ES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01459" y="10357062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job</a:t>
            </a:r>
            <a:endParaRPr lang="es-ES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A7554CA-2594-45F6-B113-6793771394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468896" y="11508952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Outfit Light" pitchFamily="2" charset="0"/>
              </a:defRPr>
            </a:lvl1pPr>
          </a:lstStyle>
          <a:p>
            <a:pPr lvl="0"/>
            <a:r>
              <a:rPr lang="en-US"/>
              <a:t>@</a:t>
            </a:r>
            <a:r>
              <a:rPr lang="en-US" err="1"/>
              <a:t>twitteraccount</a:t>
            </a:r>
            <a:endParaRPr lang="es-ES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D5959A6E-2880-47AC-AB27-EC513167174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5057195" y="2826805"/>
            <a:ext cx="5890254" cy="5887675"/>
          </a:xfrm>
          <a:prstGeom prst="ellipse">
            <a:avLst/>
          </a:prstGeom>
          <a:ln w="57150">
            <a:solidFill>
              <a:srgbClr val="02FFB1"/>
            </a:solidFill>
          </a:ln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Outfit Light" pitchFamily="2" charset="0"/>
              </a:defRPr>
            </a:lvl1pPr>
          </a:lstStyle>
          <a:p>
            <a:endParaRPr lang="es-E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8130955-A1BC-4F20-A04A-0ADE02B38B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68896" y="12152935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0" i="0">
                <a:solidFill>
                  <a:schemeClr val="bg1"/>
                </a:solidFill>
                <a:latin typeface="Outfit Light" pitchFamily="2" charset="0"/>
              </a:defRPr>
            </a:lvl1pPr>
          </a:lstStyle>
          <a:p>
            <a:pPr lvl="0"/>
            <a:r>
              <a:rPr lang="en-US" err="1"/>
              <a:t>name@mail.com</a:t>
            </a:r>
            <a:endParaRPr lang="es-ES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B4499CFC-DA52-4BD3-BF6E-683D6B1EF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178939" y="9199833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0" i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4640C3DD-4938-4F21-B409-7DF554C97E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190663" y="10357062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chemeClr val="bg1"/>
                </a:solidFill>
                <a:latin typeface="Outfit Light" pitchFamily="2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job</a:t>
            </a:r>
            <a:endParaRPr lang="es-E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BFAC07-1314-01BD-3B0C-A954D1CE7176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60D870F-92D2-09F0-1533-D36EC0EB93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outdoor, night sky, laser&#10;&#10;Description automatically generated">
            <a:extLst>
              <a:ext uri="{FF2B5EF4-FFF2-40B4-BE49-F238E27FC236}">
                <a16:creationId xmlns:a16="http://schemas.microsoft.com/office/drawing/2014/main" id="{B96686D0-8DC7-0B01-FC17-504CEDA90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8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37" y="5523570"/>
            <a:ext cx="21466937" cy="1581302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FC106-6D4F-33D8-7360-DE4067B49B55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26D14B-A6DA-BC10-1CE0-66227F298801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DA1425-DB02-58AB-C0AB-0D9B3E2CF3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50361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outdoor, night sky, laser&#10;&#10;Description automatically generated">
            <a:extLst>
              <a:ext uri="{FF2B5EF4-FFF2-40B4-BE49-F238E27FC236}">
                <a16:creationId xmlns:a16="http://schemas.microsoft.com/office/drawing/2014/main" id="{BB362B5B-C6D8-1068-218D-F95D0A3AD1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8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37" y="2841153"/>
            <a:ext cx="11553753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/>
              <a:t>[</a:t>
            </a:r>
            <a:r>
              <a:rPr lang="es-ES" err="1"/>
              <a:t>Section</a:t>
            </a:r>
            <a:r>
              <a:rPr lang="es-ES"/>
              <a:t> </a:t>
            </a:r>
            <a:r>
              <a:rPr lang="es-ES" err="1"/>
              <a:t>title</a:t>
            </a:r>
            <a:r>
              <a:rPr lang="es-ES"/>
              <a:t>]</a:t>
            </a:r>
            <a:endParaRPr lang="en-US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1E8588B-B0C1-EE4A-83C7-EE4E25D16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13CB21A-2F5D-7748-B004-8B0832EB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endParaRPr lang="es-E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5C97A8B-5295-8847-A97A-19B68F42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DD538-25D0-11A3-D6A6-31FE8A4C17CF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2398B-A4E1-38CA-7387-E2FAFBF20195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9402692-9E8E-82AF-5E62-700A594E19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outdoor, night sky, laser&#10;&#10;Description automatically generated">
            <a:extLst>
              <a:ext uri="{FF2B5EF4-FFF2-40B4-BE49-F238E27FC236}">
                <a16:creationId xmlns:a16="http://schemas.microsoft.com/office/drawing/2014/main" id="{C4D70E2F-2A53-8D0E-B457-C7ECE67B0E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8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5A418-C8E5-AF46-BF34-D27D48FF5C3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37" y="2841153"/>
            <a:ext cx="11553753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91FE449E-A348-CF47-865E-6AC99C6234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A0757175-F8E7-8C42-9268-91B50C2B7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endParaRPr lang="es-E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5F21ACE3-65D0-F445-AB9F-53DE35E8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A972A-8348-0918-02ED-62FF25A80628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9613DF-17B8-D973-3774-779BEFE3C15A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50D6B6D-4526-FD7E-2934-FDA4F77E0D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outdoor, night sky, laser&#10;&#10;Description automatically generated">
            <a:extLst>
              <a:ext uri="{FF2B5EF4-FFF2-40B4-BE49-F238E27FC236}">
                <a16:creationId xmlns:a16="http://schemas.microsoft.com/office/drawing/2014/main" id="{82F8B05C-EA9D-1369-2117-38CBD6FCCB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8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37" y="2556318"/>
            <a:ext cx="21466937" cy="1468603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737" y="5348339"/>
            <a:ext cx="21466938" cy="664969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914354" indent="0">
              <a:buNone/>
              <a:defRPr sz="3200">
                <a:solidFill>
                  <a:schemeClr val="bg1"/>
                </a:solidFill>
              </a:defRPr>
            </a:lvl2pPr>
            <a:lvl3pPr marL="1828709" indent="0">
              <a:buNone/>
              <a:defRPr sz="3200">
                <a:solidFill>
                  <a:schemeClr val="bg1"/>
                </a:solidFill>
              </a:defRPr>
            </a:lvl3pPr>
            <a:lvl4pPr marL="2743063" indent="0">
              <a:buNone/>
              <a:defRPr sz="3200">
                <a:solidFill>
                  <a:schemeClr val="bg1"/>
                </a:solidFill>
              </a:defRPr>
            </a:lvl4pPr>
            <a:lvl5pPr marL="3657417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7737" y="4308509"/>
            <a:ext cx="21466938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s-E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A0B10EA6-9A28-3C4E-91EE-3EE465CD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ACCB7D0-49CE-1944-9568-852B63995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endParaRPr lang="es-ES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9B4B8C8-D08A-D046-9121-5E9A7AA6A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7D723-217E-A267-D394-4C7F61FCAD95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14271-E08B-C239-B3D8-BC1FB2025E72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529CE83-2FED-6EC9-4601-10BEDA0B0F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outdoor, night sky, laser&#10;&#10;Description automatically generated">
            <a:extLst>
              <a:ext uri="{FF2B5EF4-FFF2-40B4-BE49-F238E27FC236}">
                <a16:creationId xmlns:a16="http://schemas.microsoft.com/office/drawing/2014/main" id="{22B7C7A8-AA8E-0A23-4640-2EE55F0784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68"/>
          <a:stretch/>
        </p:blipFill>
        <p:spPr>
          <a:xfrm>
            <a:off x="0" y="0"/>
            <a:ext cx="24382413" cy="13716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5C0FE8-985F-D089-8A0C-5482609E8DC0}"/>
              </a:ext>
            </a:extLst>
          </p:cNvPr>
          <p:cNvSpPr txBox="1"/>
          <p:nvPr userDrawn="1"/>
        </p:nvSpPr>
        <p:spPr>
          <a:xfrm>
            <a:off x="18923257" y="1339400"/>
            <a:ext cx="400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0" i="0" spc="600" dirty="0">
                <a:solidFill>
                  <a:srgbClr val="00FFB1"/>
                </a:solidFill>
                <a:latin typeface="Outfit Medium" pitchFamily="2" charset="0"/>
              </a:rPr>
              <a:t>#DotNet2022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38" y="2628899"/>
            <a:ext cx="13087995" cy="2184661"/>
          </a:xfrm>
        </p:spPr>
        <p:txBody>
          <a:bodyPr>
            <a:normAutofit/>
          </a:bodyPr>
          <a:lstStyle>
            <a:lvl1pPr>
              <a:defRPr sz="7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7738" y="5975660"/>
            <a:ext cx="13087995" cy="617992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914354" indent="0">
              <a:buNone/>
              <a:defRPr sz="3200">
                <a:solidFill>
                  <a:schemeClr val="bg1"/>
                </a:solidFill>
              </a:defRPr>
            </a:lvl2pPr>
            <a:lvl3pPr marL="1828709" indent="0">
              <a:buNone/>
              <a:defRPr sz="3200">
                <a:solidFill>
                  <a:schemeClr val="bg1"/>
                </a:solidFill>
              </a:defRPr>
            </a:lvl3pPr>
            <a:lvl4pPr marL="2743063" indent="0">
              <a:buNone/>
              <a:defRPr sz="3200">
                <a:solidFill>
                  <a:schemeClr val="bg1"/>
                </a:solidFill>
              </a:defRPr>
            </a:lvl4pPr>
            <a:lvl5pPr marL="3657417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57738" y="5012906"/>
            <a:ext cx="13087995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s-E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79255" y="2628899"/>
            <a:ext cx="8145419" cy="95266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C81239EC-E038-6A4B-B89B-582F8C46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7738" y="12354930"/>
            <a:ext cx="3241286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4FBCC53F-6500-D543-93D4-779C68981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5137" y="12354930"/>
            <a:ext cx="1424538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endParaRPr lang="es-E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E2E07F4-A938-8741-A687-02B76CB8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541666" y="12354930"/>
            <a:ext cx="3383009" cy="730250"/>
          </a:xfrm>
        </p:spPr>
        <p:txBody>
          <a:bodyPr/>
          <a:lstStyle>
            <a:lvl1pPr>
              <a:defRPr>
                <a:solidFill>
                  <a:srgbClr val="02FFB1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7417A7-805D-83F1-8A8D-8CDA7648E728}"/>
              </a:ext>
            </a:extLst>
          </p:cNvPr>
          <p:cNvSpPr txBox="1"/>
          <p:nvPr userDrawn="1"/>
        </p:nvSpPr>
        <p:spPr>
          <a:xfrm>
            <a:off x="10234579" y="1520458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0" i="0" spc="300" dirty="0">
                <a:solidFill>
                  <a:schemeClr val="bg1"/>
                </a:solidFill>
                <a:latin typeface="Montserrat Thin" pitchFamily="2" charset="77"/>
              </a:rPr>
              <a:t>TECH CONFERENCE</a:t>
            </a:r>
            <a:endParaRPr lang="en-ES" sz="2400" b="0" i="0" spc="300" dirty="0">
              <a:solidFill>
                <a:srgbClr val="26C8D8"/>
              </a:solidFill>
              <a:latin typeface="Montserrat Thin" pitchFamily="2" charset="77"/>
            </a:endParaRPr>
          </a:p>
        </p:txBody>
      </p:sp>
      <p:pic>
        <p:nvPicPr>
          <p:cNvPr id="22" name="Picture 2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4AE2550-BB2F-0B9A-9F18-1566CFF335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37" y="1480751"/>
            <a:ext cx="3913251" cy="53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26C8D8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30/06/2022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26C8D8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26C8D8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93" r:id="rId3"/>
    <p:sldLayoutId id="2147483684" r:id="rId4"/>
    <p:sldLayoutId id="2147483682" r:id="rId5"/>
    <p:sldLayoutId id="2147483690" r:id="rId6"/>
    <p:sldLayoutId id="2147483683" r:id="rId7"/>
    <p:sldLayoutId id="2147483687" r:id="rId8"/>
    <p:sldLayoutId id="2147483685" r:id="rId9"/>
    <p:sldLayoutId id="2147483688" r:id="rId10"/>
    <p:sldLayoutId id="2147483692" r:id="rId11"/>
    <p:sldLayoutId id="2147483686" r:id="rId12"/>
    <p:sldLayoutId id="2147483678" r:id="rId13"/>
    <p:sldLayoutId id="2147483679" r:id="rId14"/>
    <p:sldLayoutId id="2147483674" r:id="rId15"/>
    <p:sldLayoutId id="2147483689" r:id="rId16"/>
    <p:sldLayoutId id="2147483694" r:id="rId17"/>
    <p:sldLayoutId id="2147483697" r:id="rId18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rgbClr val="210140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rgbClr val="210140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rgbClr val="210140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rgbClr val="210140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BA38-6C7F-5DB0-4F65-D40D81C8C0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Vertical Slice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32724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14E4-FCC8-C77B-172C-7FFB2694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27CAE-8137-BB65-4B5E-632D666D5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FB12E-23FA-269C-C646-CFC7673F863B}"/>
              </a:ext>
            </a:extLst>
          </p:cNvPr>
          <p:cNvSpPr txBox="1"/>
          <p:nvPr/>
        </p:nvSpPr>
        <p:spPr>
          <a:xfrm>
            <a:off x="1457738" y="4412973"/>
            <a:ext cx="19374680" cy="874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Difficult for new developers to enter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Difficult to move to other solution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Side effects / coupling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Difficult to maintain 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Heavy testing behaviours / mocks everywhere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¿</a:t>
            </a:r>
            <a:r>
              <a:rPr lang="en-GB" sz="4800" b="1" dirty="0">
                <a:solidFill>
                  <a:schemeClr val="bg1"/>
                </a:solidFill>
              </a:rPr>
              <a:t>S</a:t>
            </a:r>
            <a:r>
              <a:rPr lang="en-GB" sz="4800" dirty="0">
                <a:solidFill>
                  <a:schemeClr val="bg1"/>
                </a:solidFill>
              </a:rPr>
              <a:t>OLID?</a:t>
            </a:r>
          </a:p>
        </p:txBody>
      </p:sp>
    </p:spTree>
    <p:extLst>
      <p:ext uri="{BB962C8B-B14F-4D97-AF65-F5344CB8AC3E}">
        <p14:creationId xmlns:p14="http://schemas.microsoft.com/office/powerpoint/2010/main" val="1330480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C6CA06-C34D-4416-8651-C4973EE5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39313B-7CB4-4DB8-8866-C7FF9C0EE98E}"/>
              </a:ext>
            </a:extLst>
          </p:cNvPr>
          <p:cNvGrpSpPr/>
          <p:nvPr/>
        </p:nvGrpSpPr>
        <p:grpSpPr>
          <a:xfrm>
            <a:off x="12922427" y="4109627"/>
            <a:ext cx="10420356" cy="7764382"/>
            <a:chOff x="6156834" y="845357"/>
            <a:chExt cx="5210517" cy="3882444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898440E-8FF5-4F99-B918-50C99C4FDFD8}"/>
                </a:ext>
              </a:extLst>
            </p:cNvPr>
            <p:cNvSpPr/>
            <p:nvPr/>
          </p:nvSpPr>
          <p:spPr>
            <a:xfrm rot="6333453">
              <a:off x="7387397" y="747853"/>
              <a:ext cx="2749385" cy="5210511"/>
            </a:xfrm>
            <a:prstGeom prst="triangle">
              <a:avLst>
                <a:gd name="adj" fmla="val 51765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scene3d>
              <a:camera prst="isometricOffAxis1Left"/>
              <a:lightRig rig="chilly" dir="t"/>
            </a:scene3d>
            <a:sp3d extrusionH="425450" prstMaterial="powder">
              <a:extrusionClr>
                <a:schemeClr val="accent6"/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4CE03A2-517A-4450-9E23-F2EE2F87D077}"/>
                </a:ext>
              </a:extLst>
            </p:cNvPr>
            <p:cNvSpPr/>
            <p:nvPr/>
          </p:nvSpPr>
          <p:spPr>
            <a:xfrm rot="6333453">
              <a:off x="7387401" y="163012"/>
              <a:ext cx="2749385" cy="5210511"/>
            </a:xfrm>
            <a:prstGeom prst="triangle">
              <a:avLst>
                <a:gd name="adj" fmla="val 51765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scene3d>
              <a:camera prst="isometricOffAxis1Left"/>
              <a:lightRig rig="chilly" dir="t"/>
            </a:scene3d>
            <a:sp3d extrusionH="425450" prstMaterial="powder">
              <a:extrusionClr>
                <a:schemeClr val="accent2"/>
              </a:extrusionClr>
              <a:contourClr>
                <a:schemeClr val="accent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CE2360F-8501-4A55-A301-3BC77AA2CE46}"/>
                </a:ext>
              </a:extLst>
            </p:cNvPr>
            <p:cNvSpPr/>
            <p:nvPr/>
          </p:nvSpPr>
          <p:spPr>
            <a:xfrm rot="6333453">
              <a:off x="7387403" y="-385206"/>
              <a:ext cx="2749385" cy="5210511"/>
            </a:xfrm>
            <a:prstGeom prst="triangle">
              <a:avLst>
                <a:gd name="adj" fmla="val 51765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cene3d>
              <a:camera prst="isometricOffAxis1Left"/>
              <a:lightRig rig="chilly" dir="t"/>
            </a:scene3d>
            <a:sp3d extrusionH="425450" prstMaterial="powder">
              <a:extrusionClr>
                <a:schemeClr val="accent1"/>
              </a:extrusionClr>
              <a:contourClr>
                <a:schemeClr val="accent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200"/>
            </a:p>
          </p:txBody>
        </p:sp>
      </p:grpSp>
    </p:spTree>
    <p:extLst>
      <p:ext uri="{BB962C8B-B14F-4D97-AF65-F5344CB8AC3E}">
        <p14:creationId xmlns:p14="http://schemas.microsoft.com/office/powerpoint/2010/main" val="1873358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Axes of change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220278" y="5074994"/>
            <a:ext cx="18987486" cy="1284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220278" y="6978179"/>
            <a:ext cx="18987486" cy="12842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Domain Objects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3220278" y="8881364"/>
            <a:ext cx="18987486" cy="12842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Repository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20278" y="10955648"/>
            <a:ext cx="18987486" cy="12842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Database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220278" y="5074994"/>
            <a:ext cx="1411356" cy="71649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7200" dirty="0"/>
              <a:t>View </a:t>
            </a:r>
            <a:r>
              <a:rPr lang="en-US" sz="7200" dirty="0" err="1"/>
              <a:t>Todos</a:t>
            </a:r>
            <a:endParaRPr lang="en-US" sz="7200" dirty="0"/>
          </a:p>
        </p:txBody>
      </p:sp>
      <p:sp>
        <p:nvSpPr>
          <p:cNvPr id="11" name="Rectangle 10"/>
          <p:cNvSpPr/>
          <p:nvPr/>
        </p:nvSpPr>
        <p:spPr>
          <a:xfrm>
            <a:off x="5543197" y="5074994"/>
            <a:ext cx="1411356" cy="71649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7200" dirty="0"/>
              <a:t>Remove </a:t>
            </a:r>
            <a:r>
              <a:rPr lang="en-US" sz="7200" dirty="0" err="1"/>
              <a:t>Todo</a:t>
            </a:r>
            <a:endParaRPr lang="en-US" sz="7200" dirty="0"/>
          </a:p>
        </p:txBody>
      </p:sp>
      <p:sp>
        <p:nvSpPr>
          <p:cNvPr id="12" name="Rectangle 11"/>
          <p:cNvSpPr/>
          <p:nvPr/>
        </p:nvSpPr>
        <p:spPr>
          <a:xfrm>
            <a:off x="7866116" y="5074994"/>
            <a:ext cx="1411356" cy="716493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7200" dirty="0"/>
              <a:t>Add </a:t>
            </a:r>
            <a:r>
              <a:rPr lang="en-US" sz="7200" dirty="0" err="1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2417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code to single place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06F78C-CBB7-4C48-9663-18E2D01D4530}"/>
              </a:ext>
            </a:extLst>
          </p:cNvPr>
          <p:cNvSpPr/>
          <p:nvPr/>
        </p:nvSpPr>
        <p:spPr>
          <a:xfrm>
            <a:off x="1190249" y="4838432"/>
            <a:ext cx="3349372" cy="2502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2957D-B50A-478A-BD55-E9A5F4652F29}"/>
              </a:ext>
            </a:extLst>
          </p:cNvPr>
          <p:cNvSpPr/>
          <p:nvPr/>
        </p:nvSpPr>
        <p:spPr>
          <a:xfrm>
            <a:off x="7298683" y="5717483"/>
            <a:ext cx="3349372" cy="25024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ACDA3-AAEA-4E8E-9A6D-B00183CD1AD2}"/>
              </a:ext>
            </a:extLst>
          </p:cNvPr>
          <p:cNvSpPr/>
          <p:nvPr/>
        </p:nvSpPr>
        <p:spPr>
          <a:xfrm>
            <a:off x="2524866" y="8563165"/>
            <a:ext cx="3349372" cy="25024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B48720-B8F7-4B2F-8566-5CE45404CE21}"/>
              </a:ext>
            </a:extLst>
          </p:cNvPr>
          <p:cNvSpPr/>
          <p:nvPr/>
        </p:nvSpPr>
        <p:spPr>
          <a:xfrm>
            <a:off x="7802375" y="10382223"/>
            <a:ext cx="3349372" cy="25024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13734359" y="5002050"/>
            <a:ext cx="8864289" cy="71222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14549244" y="5759188"/>
            <a:ext cx="3349372" cy="2502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18573946" y="5759188"/>
            <a:ext cx="3349372" cy="25024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14549242" y="8906911"/>
            <a:ext cx="3349372" cy="25024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18575550" y="8906911"/>
            <a:ext cx="3349372" cy="25024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55665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8E3B-02CF-4596-9417-57A837A4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service methods to classes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DBE304-7211-4F26-93CA-7AE6DAA49B36}"/>
              </a:ext>
            </a:extLst>
          </p:cNvPr>
          <p:cNvSpPr/>
          <p:nvPr/>
        </p:nvSpPr>
        <p:spPr>
          <a:xfrm>
            <a:off x="1676291" y="4631543"/>
            <a:ext cx="7606857" cy="8556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/>
              <a:t> </a:t>
            </a:r>
            <a:r>
              <a:rPr lang="en-US" sz="4800" dirty="0" err="1"/>
              <a:t>Todo</a:t>
            </a:r>
            <a:r>
              <a:rPr lang="en-US" sz="4800" dirty="0"/>
              <a:t> 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13A436-A039-4F6C-9EF3-B1C1A8B0DD04}"/>
              </a:ext>
            </a:extLst>
          </p:cNvPr>
          <p:cNvSpPr/>
          <p:nvPr/>
        </p:nvSpPr>
        <p:spPr>
          <a:xfrm>
            <a:off x="2156720" y="5449598"/>
            <a:ext cx="6419632" cy="22425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void </a:t>
            </a:r>
            <a:r>
              <a:rPr lang="en-US" sz="4800" dirty="0" err="1"/>
              <a:t>MarkComplete</a:t>
            </a:r>
            <a:r>
              <a:rPr lang="en-US" sz="4800" dirty="0"/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D7C16-4172-4D66-A80D-47AD0AFBE261}"/>
              </a:ext>
            </a:extLst>
          </p:cNvPr>
          <p:cNvSpPr/>
          <p:nvPr/>
        </p:nvSpPr>
        <p:spPr>
          <a:xfrm>
            <a:off x="2156720" y="8103725"/>
            <a:ext cx="6419632" cy="22425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void Delete()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A9A41E-A9F9-44C4-AE35-88518023CD33}"/>
              </a:ext>
            </a:extLst>
          </p:cNvPr>
          <p:cNvSpPr/>
          <p:nvPr/>
        </p:nvSpPr>
        <p:spPr>
          <a:xfrm>
            <a:off x="2156718" y="10757852"/>
            <a:ext cx="6419632" cy="22425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void Update()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95307-4625-4303-84BB-3C5854733754}"/>
              </a:ext>
            </a:extLst>
          </p:cNvPr>
          <p:cNvSpPr/>
          <p:nvPr/>
        </p:nvSpPr>
        <p:spPr>
          <a:xfrm>
            <a:off x="14790660" y="5449598"/>
            <a:ext cx="6419632" cy="22425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MarkCompleteTodo</a:t>
            </a:r>
            <a:r>
              <a:rPr lang="en-US" sz="4800" dirty="0"/>
              <a:t>{}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95BF0-B8EF-42A3-BC8E-004B2B88DF7C}"/>
              </a:ext>
            </a:extLst>
          </p:cNvPr>
          <p:cNvSpPr/>
          <p:nvPr/>
        </p:nvSpPr>
        <p:spPr>
          <a:xfrm>
            <a:off x="14790660" y="8103725"/>
            <a:ext cx="6419632" cy="224254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DeleteTodo</a:t>
            </a:r>
            <a:r>
              <a:rPr lang="en-US" sz="4800" dirty="0"/>
              <a:t> {}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310B0-8918-4988-A6E2-ADFE335C11E0}"/>
              </a:ext>
            </a:extLst>
          </p:cNvPr>
          <p:cNvSpPr/>
          <p:nvPr/>
        </p:nvSpPr>
        <p:spPr>
          <a:xfrm>
            <a:off x="14790658" y="10757852"/>
            <a:ext cx="6419632" cy="22425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UpdateTodo</a:t>
            </a:r>
            <a:r>
              <a:rPr lang="en-US" sz="4800" dirty="0"/>
              <a:t> {}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86095E-0616-4325-B052-7633B3C7834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8576352" y="6570868"/>
            <a:ext cx="621430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089357-C615-4535-A281-337EB11D9D3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8576352" y="9224995"/>
            <a:ext cx="621430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2FC708-D6C5-406D-8550-A889C4E9391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8576350" y="11879122"/>
            <a:ext cx="621430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0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7083" y="5846231"/>
            <a:ext cx="4196973" cy="284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Input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77517" y="5846231"/>
            <a:ext cx="4196973" cy="28479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Request Handler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07951" y="5846231"/>
            <a:ext cx="4196973" cy="28479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Output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>
            <a:off x="8244055" y="7270203"/>
            <a:ext cx="213346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14574489" y="7270203"/>
            <a:ext cx="213346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02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and Queries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055458" y="4252843"/>
            <a:ext cx="1614511" cy="9258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Web App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40734" y="5784983"/>
            <a:ext cx="7281774" cy="3294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77652" y="4615508"/>
            <a:ext cx="3607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chemeClr val="bg1"/>
                </a:solidFill>
              </a:rPr>
              <a:t>GET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40734" y="11345161"/>
            <a:ext cx="7281774" cy="3294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77652" y="10175688"/>
            <a:ext cx="3607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77652" y="5817931"/>
            <a:ext cx="3607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52941" y="11386424"/>
            <a:ext cx="3838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38B04-7199-485A-9B98-D56E30AA03F7}"/>
              </a:ext>
            </a:extLst>
          </p:cNvPr>
          <p:cNvSpPr/>
          <p:nvPr/>
        </p:nvSpPr>
        <p:spPr>
          <a:xfrm>
            <a:off x="12191206" y="5681864"/>
            <a:ext cx="2615600" cy="19345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Query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AFE1B-FE0D-4D83-8D10-ECA00C26DA81}"/>
              </a:ext>
            </a:extLst>
          </p:cNvPr>
          <p:cNvSpPr/>
          <p:nvPr/>
        </p:nvSpPr>
        <p:spPr>
          <a:xfrm>
            <a:off x="16319738" y="5703425"/>
            <a:ext cx="2615600" cy="19345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Handler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D986DF-4B99-4841-B525-82D775260161}"/>
              </a:ext>
            </a:extLst>
          </p:cNvPr>
          <p:cNvSpPr/>
          <p:nvPr/>
        </p:nvSpPr>
        <p:spPr>
          <a:xfrm>
            <a:off x="20448269" y="5692645"/>
            <a:ext cx="2615600" cy="193459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Response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1DA4D-BF13-4ED9-BD7E-9A540109FA9B}"/>
              </a:ext>
            </a:extLst>
          </p:cNvPr>
          <p:cNvSpPr/>
          <p:nvPr/>
        </p:nvSpPr>
        <p:spPr>
          <a:xfrm>
            <a:off x="12286154" y="11262267"/>
            <a:ext cx="2615600" cy="19345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Command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67D369-CFCE-432E-BD8E-CDE88BE48640}"/>
              </a:ext>
            </a:extLst>
          </p:cNvPr>
          <p:cNvSpPr/>
          <p:nvPr/>
        </p:nvSpPr>
        <p:spPr>
          <a:xfrm>
            <a:off x="16367212" y="11244297"/>
            <a:ext cx="2615600" cy="19345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Handler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F87167-B874-4FDA-B6A6-C40C68138150}"/>
              </a:ext>
            </a:extLst>
          </p:cNvPr>
          <p:cNvSpPr/>
          <p:nvPr/>
        </p:nvSpPr>
        <p:spPr>
          <a:xfrm>
            <a:off x="20448269" y="11237573"/>
            <a:ext cx="2615600" cy="19345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Response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E90AF2-7803-4844-9627-DFCEA624AD8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14806806" y="6649160"/>
            <a:ext cx="1512932" cy="2156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2C2855-49B0-48B0-B1EF-AF2DB5D603D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18935338" y="6659941"/>
            <a:ext cx="1512931" cy="107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E6F9BB-DB0F-4A32-8426-7798A6CA3A8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14901754" y="12211593"/>
            <a:ext cx="1465458" cy="1797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3DADBE-CB4C-4B4B-B087-438D297DA92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18982812" y="12204869"/>
            <a:ext cx="1465457" cy="672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11B659-4E23-FE43-D2E1-3A891933CABC}"/>
              </a:ext>
            </a:extLst>
          </p:cNvPr>
          <p:cNvSpPr txBox="1"/>
          <p:nvPr/>
        </p:nvSpPr>
        <p:spPr>
          <a:xfrm>
            <a:off x="12087428" y="3833243"/>
            <a:ext cx="121864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71" indent="-571471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Safe</a:t>
            </a:r>
          </a:p>
          <a:p>
            <a:pPr marL="571471" indent="-571471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Idempotent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99C8BC-D02D-6C2B-34D9-A9547B42A3BD}"/>
              </a:ext>
            </a:extLst>
          </p:cNvPr>
          <p:cNvSpPr txBox="1"/>
          <p:nvPr/>
        </p:nvSpPr>
        <p:spPr>
          <a:xfrm>
            <a:off x="12174468" y="9341486"/>
            <a:ext cx="121864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471" indent="-571471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Unsafe</a:t>
            </a:r>
          </a:p>
          <a:p>
            <a:pPr marL="571471" indent="-571471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Not Idempotent</a:t>
            </a:r>
          </a:p>
        </p:txBody>
      </p:sp>
    </p:spTree>
    <p:extLst>
      <p:ext uri="{BB962C8B-B14F-4D97-AF65-F5344CB8AC3E}">
        <p14:creationId xmlns:p14="http://schemas.microsoft.com/office/powerpoint/2010/main" val="178577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F5FE0C-8C41-4426-96A8-E00FD32A7E02}"/>
              </a:ext>
            </a:extLst>
          </p:cNvPr>
          <p:cNvSpPr/>
          <p:nvPr/>
        </p:nvSpPr>
        <p:spPr>
          <a:xfrm>
            <a:off x="3960152" y="5768121"/>
            <a:ext cx="3152455" cy="25005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D1BD3B-2FAE-4F29-9246-2EDB874B1AA4}"/>
              </a:ext>
            </a:extLst>
          </p:cNvPr>
          <p:cNvSpPr/>
          <p:nvPr/>
        </p:nvSpPr>
        <p:spPr>
          <a:xfrm>
            <a:off x="10087837" y="5768125"/>
            <a:ext cx="3152455" cy="25005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C93D12-4962-43B2-8864-011742D76196}"/>
              </a:ext>
            </a:extLst>
          </p:cNvPr>
          <p:cNvSpPr/>
          <p:nvPr/>
        </p:nvSpPr>
        <p:spPr>
          <a:xfrm>
            <a:off x="16860372" y="5768123"/>
            <a:ext cx="3152455" cy="25005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915F18-A0BB-4635-BA56-3CA1289C9487}"/>
              </a:ext>
            </a:extLst>
          </p:cNvPr>
          <p:cNvSpPr/>
          <p:nvPr/>
        </p:nvSpPr>
        <p:spPr>
          <a:xfrm>
            <a:off x="3960152" y="9518876"/>
            <a:ext cx="3152455" cy="25005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Command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EAD176-E832-40C7-BCE3-4FB88B96D087}"/>
              </a:ext>
            </a:extLst>
          </p:cNvPr>
          <p:cNvSpPr/>
          <p:nvPr/>
        </p:nvSpPr>
        <p:spPr>
          <a:xfrm>
            <a:off x="10087837" y="9518880"/>
            <a:ext cx="3152455" cy="25005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Handler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5D96F0-62E2-460D-A2BA-F6B7FCF43750}"/>
              </a:ext>
            </a:extLst>
          </p:cNvPr>
          <p:cNvSpPr/>
          <p:nvPr/>
        </p:nvSpPr>
        <p:spPr>
          <a:xfrm>
            <a:off x="16860372" y="9518878"/>
            <a:ext cx="3152455" cy="25005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6367B6-1B39-4276-B9E8-796EAE3423C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12607" y="7018373"/>
            <a:ext cx="2975230" cy="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20E18B-8166-4867-AD8E-4505D8E0027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3240292" y="7018376"/>
            <a:ext cx="3620080" cy="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FE8BFC-CBDD-40A6-BA9C-3DBEF91EA66C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112607" y="10769127"/>
            <a:ext cx="2975230" cy="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3756A-FD5A-4227-B419-88A5874F0E0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3240292" y="10769130"/>
            <a:ext cx="3620080" cy="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itle 18">
            <a:extLst>
              <a:ext uri="{FF2B5EF4-FFF2-40B4-BE49-F238E27FC236}">
                <a16:creationId xmlns:a16="http://schemas.microsoft.com/office/drawing/2014/main" id="{09830BAA-DC23-126A-028E-FFA01F5B976B}"/>
              </a:ext>
            </a:extLst>
          </p:cNvPr>
          <p:cNvSpPr txBox="1">
            <a:spLocks/>
          </p:cNvSpPr>
          <p:nvPr/>
        </p:nvSpPr>
        <p:spPr>
          <a:xfrm>
            <a:off x="1457737" y="2502924"/>
            <a:ext cx="21466937" cy="2303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One model in, one model out</a:t>
            </a:r>
          </a:p>
        </p:txBody>
      </p:sp>
    </p:spTree>
    <p:extLst>
      <p:ext uri="{BB962C8B-B14F-4D97-AF65-F5344CB8AC3E}">
        <p14:creationId xmlns:p14="http://schemas.microsoft.com/office/powerpoint/2010/main" val="2448509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3993AE6-A154-40FE-9865-CE582323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encapsulation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ABDF94-8CC5-4ACA-85A0-EFE12A3203E8}"/>
              </a:ext>
            </a:extLst>
          </p:cNvPr>
          <p:cNvSpPr/>
          <p:nvPr/>
        </p:nvSpPr>
        <p:spPr>
          <a:xfrm>
            <a:off x="7759855" y="5480162"/>
            <a:ext cx="8864289" cy="71222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AB89C3-893B-46D1-9508-82C00317786D}"/>
              </a:ext>
            </a:extLst>
          </p:cNvPr>
          <p:cNvSpPr/>
          <p:nvPr/>
        </p:nvSpPr>
        <p:spPr>
          <a:xfrm>
            <a:off x="8574740" y="6237300"/>
            <a:ext cx="3349372" cy="2502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5EE44-AED8-4002-B23C-7D0458301D69}"/>
              </a:ext>
            </a:extLst>
          </p:cNvPr>
          <p:cNvSpPr/>
          <p:nvPr/>
        </p:nvSpPr>
        <p:spPr>
          <a:xfrm>
            <a:off x="12599442" y="6237300"/>
            <a:ext cx="3349372" cy="25024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A2E743-3C0F-4835-A3A7-82ADDDF7D1B7}"/>
              </a:ext>
            </a:extLst>
          </p:cNvPr>
          <p:cNvSpPr/>
          <p:nvPr/>
        </p:nvSpPr>
        <p:spPr>
          <a:xfrm>
            <a:off x="8574738" y="9385023"/>
            <a:ext cx="3349372" cy="25024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7B5111-E938-442C-B4B0-AF6EE49F0C80}"/>
              </a:ext>
            </a:extLst>
          </p:cNvPr>
          <p:cNvSpPr/>
          <p:nvPr/>
        </p:nvSpPr>
        <p:spPr>
          <a:xfrm>
            <a:off x="12601046" y="9385023"/>
            <a:ext cx="3349372" cy="25024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4927D3-951D-4CB5-8C1A-81E732F4D9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322895" y="9041276"/>
            <a:ext cx="4436959" cy="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2A0FD6-FA86-4F04-A579-4E79944F8B6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6624143" y="9041276"/>
            <a:ext cx="4436959" cy="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B56F1B-8FD7-4152-AEA6-0837B6DE63A7}"/>
              </a:ext>
            </a:extLst>
          </p:cNvPr>
          <p:cNvSpPr txBox="1"/>
          <p:nvPr/>
        </p:nvSpPr>
        <p:spPr>
          <a:xfrm>
            <a:off x="3244294" y="8001089"/>
            <a:ext cx="328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8724D5-9F03-4312-A4C6-953540E59C4B}"/>
              </a:ext>
            </a:extLst>
          </p:cNvPr>
          <p:cNvSpPr txBox="1"/>
          <p:nvPr/>
        </p:nvSpPr>
        <p:spPr>
          <a:xfrm>
            <a:off x="16914491" y="8001089"/>
            <a:ext cx="4146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53263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45D1-907C-E50F-3B8E-8B24C19F3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Queries</a:t>
            </a:r>
          </a:p>
        </p:txBody>
      </p:sp>
    </p:spTree>
    <p:extLst>
      <p:ext uri="{BB962C8B-B14F-4D97-AF65-F5344CB8AC3E}">
        <p14:creationId xmlns:p14="http://schemas.microsoft.com/office/powerpoint/2010/main" val="399920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2125831" y="6516697"/>
            <a:ext cx="5091433" cy="4119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9979536" y="6516697"/>
            <a:ext cx="5091433" cy="41193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17833241" y="6516697"/>
            <a:ext cx="5091433" cy="4119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7217264" y="8576369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070969" y="8576369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82C768D-3C95-9AB9-13B4-EC22E92F5AAF}"/>
              </a:ext>
            </a:extLst>
          </p:cNvPr>
          <p:cNvSpPr/>
          <p:nvPr/>
        </p:nvSpPr>
        <p:spPr>
          <a:xfrm>
            <a:off x="1343831" y="5765975"/>
            <a:ext cx="6438883" cy="562078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2845357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GetTodo</a:t>
            </a:r>
            <a:endParaRPr lang="en-GB" sz="40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TodoId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IQuery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pPr>
              <a:lnSpc>
                <a:spcPct val="100000"/>
              </a:lnSpc>
            </a:pPr>
            <a:r>
              <a:rPr lang="en-GB" sz="4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6600" dirty="0"/>
              <a:t>Queries</a:t>
            </a:r>
            <a:endParaRPr lang="es-ES" sz="480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74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GB" sz="4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: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IQuery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40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endParaRPr lang="en-GB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        </a:t>
            </a:r>
          </a:p>
          <a:p>
            <a:pPr>
              <a:lnSpc>
                <a:spcPct val="100000"/>
              </a:lnSpc>
            </a:pPr>
            <a:r>
              <a:rPr lang="en-GB" sz="4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 = </a:t>
            </a:r>
            <a:r>
              <a:rPr lang="en-GB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b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 = </a:t>
            </a:r>
            <a:r>
              <a:rPr lang="en-GB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GB" sz="4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b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 = </a:t>
            </a:r>
            <a:r>
              <a:rPr lang="en-GB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4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b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OrderType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OrderType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 = 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OrderType</a:t>
            </a:r>
            <a:r>
              <a:rPr lang="en-GB" sz="4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Asc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6600" dirty="0"/>
              <a:t>Pagination Data</a:t>
            </a:r>
            <a:endParaRPr lang="es-ES" sz="480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0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Responses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1676290" y="4453111"/>
            <a:ext cx="5091433" cy="4119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9529995" y="4453111"/>
            <a:ext cx="5091433" cy="41193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17383700" y="4453111"/>
            <a:ext cx="5091433" cy="4119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767723" y="6512783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4621428" y="6512783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16709975" y="3702389"/>
            <a:ext cx="6438883" cy="562078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FEF5FA-90A6-4FAB-8951-005939E852E2}"/>
              </a:ext>
            </a:extLst>
          </p:cNvPr>
          <p:cNvSpPr/>
          <p:nvPr/>
        </p:nvSpPr>
        <p:spPr>
          <a:xfrm>
            <a:off x="17383700" y="9596656"/>
            <a:ext cx="5091433" cy="41193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8558F0-7296-4FB7-AD27-CF73C56C3A34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9929417" y="8572455"/>
            <a:ext cx="0" cy="10242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91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GetTodos</a:t>
            </a:r>
            <a:endParaRPr lang="en-GB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: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IQuery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4000" dirty="0" err="1">
                <a:solidFill>
                  <a:srgbClr val="4EC9B0"/>
                </a:solidFill>
                <a:latin typeface="Consolas" panose="020B0609020204030204" pitchFamily="49" charset="0"/>
              </a:rPr>
              <a:t>Paginated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pPr>
              <a:lnSpc>
                <a:spcPct val="100000"/>
              </a:lnSpc>
            </a:pPr>
            <a:endParaRPr lang="en-GB" sz="4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dirty="0" err="1">
                <a:solidFill>
                  <a:srgbClr val="4EC9B0"/>
                </a:solidFill>
                <a:latin typeface="Consolas" panose="020B0609020204030204" pitchFamily="49" charset="0"/>
              </a:rPr>
              <a:t>Paginated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{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   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Pages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GB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Elements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 =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GB" sz="4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Empty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pPr>
              <a:lnSpc>
                <a:spcPct val="100000"/>
              </a:lnSpc>
            </a:pPr>
            <a:r>
              <a:rPr lang="en-GB" sz="4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IsCompleted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GB" sz="4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GB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6600" dirty="0"/>
              <a:t>Response</a:t>
            </a:r>
            <a:endParaRPr lang="es-ES" sz="480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016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Query Handlers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1676290" y="5217001"/>
            <a:ext cx="5091433" cy="4119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9529995" y="5217001"/>
            <a:ext cx="5091433" cy="41193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17383700" y="5217001"/>
            <a:ext cx="5091433" cy="4119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767723" y="7276673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4621428" y="7276673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8856270" y="4466279"/>
            <a:ext cx="6438883" cy="562078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301161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3887-3F08-5FBD-8CE0-CFD9728B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trike="sngStrike" dirty="0"/>
              <a:t>NO</a:t>
            </a:r>
            <a:r>
              <a:rPr lang="en-GB" dirty="0"/>
              <a:t> MINIMAL ABSTRACTIONS ARCHITECTURE</a:t>
            </a:r>
          </a:p>
        </p:txBody>
      </p:sp>
      <p:pic>
        <p:nvPicPr>
          <p:cNvPr id="1026" name="Picture 2" descr="when-someone-asks-you-a-tough-question-during-your-powerpoint-presentation">
            <a:extLst>
              <a:ext uri="{FF2B5EF4-FFF2-40B4-BE49-F238E27FC236}">
                <a16:creationId xmlns:a16="http://schemas.microsoft.com/office/drawing/2014/main" id="{9111751C-5E62-782D-1462-6D20C40D50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29397" y="4541520"/>
            <a:ext cx="10568040" cy="68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8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RequestHandler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3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IRequestHandler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endParaRPr lang="en-GB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…</a:t>
            </a:r>
          </a:p>
          <a:p>
            <a:pPr>
              <a:lnSpc>
                <a:spcPct val="100000"/>
              </a:lnSpc>
            </a:pPr>
            <a:endParaRPr lang="en-GB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GB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3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CancellationToken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cancellationToken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  <a:b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sz="3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GB" sz="3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Todos</a:t>
            </a:r>
            <a:endParaRPr lang="en-GB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GB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AsNoTracking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GB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GB" sz="3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GB" sz="3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TodoId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GB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GB" sz="3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3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GB" sz="3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GB" sz="3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GB" sz="3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Completed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en-GB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SingleOrDefaultAsync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3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cancellationToken</a:t>
            </a: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ct val="100000"/>
              </a:lnSpc>
            </a:pPr>
            <a:r>
              <a:rPr lang="en-GB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GB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6600" dirty="0"/>
              <a:t>Handler</a:t>
            </a:r>
            <a:endParaRPr lang="es-ES" sz="480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47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Encapsulated Logic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1791784" y="4615106"/>
            <a:ext cx="5091433" cy="1640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9645489" y="4615106"/>
            <a:ext cx="5091433" cy="1640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17499194" y="4615106"/>
            <a:ext cx="5091433" cy="1640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883217" y="5435605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4736922" y="5435605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4BD689-5A9D-4DA4-AC35-B0114B5716C5}"/>
              </a:ext>
            </a:extLst>
          </p:cNvPr>
          <p:cNvSpPr/>
          <p:nvPr/>
        </p:nvSpPr>
        <p:spPr>
          <a:xfrm>
            <a:off x="1791784" y="6873689"/>
            <a:ext cx="5091433" cy="1640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Query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FE5BC4-04B3-4298-AF1F-EAA2267AE642}"/>
              </a:ext>
            </a:extLst>
          </p:cNvPr>
          <p:cNvSpPr/>
          <p:nvPr/>
        </p:nvSpPr>
        <p:spPr>
          <a:xfrm>
            <a:off x="9645489" y="6873689"/>
            <a:ext cx="5091433" cy="1640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 err="1"/>
              <a:t>MicroORM</a:t>
            </a:r>
            <a:endParaRPr lang="en-US" sz="6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30FE1F-D7E7-437E-B5F4-13A2C6232BA5}"/>
              </a:ext>
            </a:extLst>
          </p:cNvPr>
          <p:cNvSpPr/>
          <p:nvPr/>
        </p:nvSpPr>
        <p:spPr>
          <a:xfrm>
            <a:off x="17499194" y="6873689"/>
            <a:ext cx="5091433" cy="1640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Response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83119B-3101-4CE9-A095-5ED2A9A60CB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6883217" y="7694188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4441A0-A281-4C09-A3B5-55FC445F64A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14736922" y="7694188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662550-FF31-4408-A831-4E26F3A2FCFF}"/>
              </a:ext>
            </a:extLst>
          </p:cNvPr>
          <p:cNvSpPr/>
          <p:nvPr/>
        </p:nvSpPr>
        <p:spPr>
          <a:xfrm>
            <a:off x="1791784" y="9132272"/>
            <a:ext cx="5091433" cy="1640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Query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9CFF8-8916-4D06-87C5-6BB2CDE0F949}"/>
              </a:ext>
            </a:extLst>
          </p:cNvPr>
          <p:cNvSpPr/>
          <p:nvPr/>
        </p:nvSpPr>
        <p:spPr>
          <a:xfrm>
            <a:off x="9645489" y="9132272"/>
            <a:ext cx="5091433" cy="1640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dirty="0" err="1"/>
              <a:t>HttpClient</a:t>
            </a:r>
            <a:endParaRPr lang="en-US" sz="5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0A5827-9E92-4509-A1BE-B9AE4E64F0D7}"/>
              </a:ext>
            </a:extLst>
          </p:cNvPr>
          <p:cNvSpPr/>
          <p:nvPr/>
        </p:nvSpPr>
        <p:spPr>
          <a:xfrm>
            <a:off x="17499194" y="9132272"/>
            <a:ext cx="5091433" cy="1640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Response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49ED1A-8555-4155-A711-757052E6D72B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6883217" y="9952771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B5DF6-8251-4A5E-B9F3-E57BDF08944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14736922" y="9952771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0E464AC-E938-412C-863B-BA615465379D}"/>
              </a:ext>
            </a:extLst>
          </p:cNvPr>
          <p:cNvSpPr/>
          <p:nvPr/>
        </p:nvSpPr>
        <p:spPr>
          <a:xfrm>
            <a:off x="1791784" y="11390853"/>
            <a:ext cx="5091433" cy="1640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Query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1C5E12-9F07-45E6-831E-6CDC81227F20}"/>
              </a:ext>
            </a:extLst>
          </p:cNvPr>
          <p:cNvSpPr/>
          <p:nvPr/>
        </p:nvSpPr>
        <p:spPr>
          <a:xfrm>
            <a:off x="9645489" y="11390853"/>
            <a:ext cx="5091433" cy="1640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dirty="0"/>
              <a:t>ORM Read Only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6B0086-0E72-4C68-A91D-4EFE797D5169}"/>
              </a:ext>
            </a:extLst>
          </p:cNvPr>
          <p:cNvSpPr/>
          <p:nvPr/>
        </p:nvSpPr>
        <p:spPr>
          <a:xfrm>
            <a:off x="17499194" y="11390853"/>
            <a:ext cx="5091433" cy="164099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Response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750CE8-AFEB-41F1-9B49-3681FBD484C3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6883217" y="12211352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B88926-DF75-42F8-8029-EDFA64C3AF3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14736922" y="12211352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0EA2-EBBC-41A9-8BA8-0F772323C8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0000" dirty="0"/>
              <a:t>Commands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12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151863-DDB6-D579-FFC7-0A39F1D76B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@AndoniSantamari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5F1F7-308D-58AE-3EDB-850C49FCF2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57737" y="11398240"/>
            <a:ext cx="6125739" cy="480131"/>
          </a:xfrm>
        </p:spPr>
        <p:txBody>
          <a:bodyPr/>
          <a:lstStyle/>
          <a:p>
            <a:r>
              <a:rPr lang="en-GB" sz="2800" dirty="0"/>
              <a:t>asantamaria@plainconcepts.com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C1823-75DE-32F6-0EF3-99C3534515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s-ES" b="0" i="0" dirty="0">
                <a:solidFill>
                  <a:srgbClr val="FFFFFF"/>
                </a:solidFill>
                <a:effectLst/>
                <a:latin typeface="Outfit" panose="020B0604020202020204" charset="0"/>
              </a:rPr>
              <a:t>Desarrollador de software y padre a tiempo completo. </a:t>
            </a:r>
          </a:p>
          <a:p>
            <a:endParaRPr lang="es-ES" b="0" i="0" dirty="0">
              <a:solidFill>
                <a:srgbClr val="FFFFFF"/>
              </a:solidFill>
              <a:effectLst/>
              <a:latin typeface="Outfit" panose="020B0604020202020204" charset="0"/>
            </a:endParaRPr>
          </a:p>
          <a:p>
            <a:r>
              <a:rPr lang="es-ES" b="0" i="0" dirty="0">
                <a:solidFill>
                  <a:srgbClr val="FFFFFF"/>
                </a:solidFill>
                <a:effectLst/>
                <a:latin typeface="Outfit" panose="020B0604020202020204" charset="0"/>
              </a:rPr>
              <a:t>Me gusta afrontar cualquier reto y encontrar una solución con la que me pueda sentir satisfecho, la zona de confort no es mi lugar habitual. </a:t>
            </a:r>
          </a:p>
          <a:p>
            <a:endParaRPr lang="es-ES" b="0" i="0" dirty="0">
              <a:solidFill>
                <a:srgbClr val="FFFFFF"/>
              </a:solidFill>
              <a:effectLst/>
              <a:latin typeface="Outfit" panose="020B0604020202020204" charset="0"/>
            </a:endParaRPr>
          </a:p>
          <a:p>
            <a:r>
              <a:rPr lang="es-ES" b="0" i="0" dirty="0">
                <a:solidFill>
                  <a:srgbClr val="FFFFFF"/>
                </a:solidFill>
                <a:effectLst/>
                <a:latin typeface="Outfit" panose="020B0604020202020204" charset="0"/>
              </a:rPr>
              <a:t>Me considero más </a:t>
            </a:r>
            <a:r>
              <a:rPr lang="es-ES" b="0" i="0" dirty="0" err="1">
                <a:solidFill>
                  <a:srgbClr val="FFFFFF"/>
                </a:solidFill>
                <a:effectLst/>
                <a:latin typeface="Outfit" panose="020B0604020202020204" charset="0"/>
              </a:rPr>
              <a:t>backender</a:t>
            </a:r>
            <a:r>
              <a:rPr lang="es-ES" b="0" i="0" dirty="0">
                <a:solidFill>
                  <a:srgbClr val="FFFFFF"/>
                </a:solidFill>
                <a:effectLst/>
                <a:latin typeface="Outfit" panose="020B0604020202020204" charset="0"/>
              </a:rPr>
              <a:t> pero desarrollo cosas decentes en </a:t>
            </a:r>
            <a:r>
              <a:rPr lang="es-ES" b="0" i="0" dirty="0" err="1">
                <a:solidFill>
                  <a:srgbClr val="FFFFFF"/>
                </a:solidFill>
                <a:effectLst/>
                <a:latin typeface="Outfit" panose="020B0604020202020204" charset="0"/>
              </a:rPr>
              <a:t>front</a:t>
            </a:r>
            <a:r>
              <a:rPr lang="es-ES" b="0" i="0" dirty="0">
                <a:solidFill>
                  <a:srgbClr val="FFFFFF"/>
                </a:solidFill>
                <a:effectLst/>
                <a:latin typeface="Outfit" panose="020B0604020202020204" charset="0"/>
              </a:rPr>
              <a:t>. Eso sí, no me pidas que combine colores.</a:t>
            </a:r>
          </a:p>
          <a:p>
            <a:endParaRPr lang="es-ES" dirty="0">
              <a:solidFill>
                <a:srgbClr val="FFFFFF"/>
              </a:solidFill>
              <a:latin typeface="Outfit" panose="020B0604020202020204" charset="0"/>
            </a:endParaRPr>
          </a:p>
          <a:p>
            <a:r>
              <a:rPr lang="es-ES" b="0" i="0" dirty="0">
                <a:solidFill>
                  <a:srgbClr val="FFFFFF"/>
                </a:solidFill>
                <a:effectLst/>
                <a:latin typeface="Outfit" panose="020B0604020202020204" charset="0"/>
              </a:rPr>
              <a:t> #tardeo  #cervezeo #colegueo #ps5 #athletic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F02A3A-E4A4-8DAD-2A86-90F7C56AC7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Andoni Santamaría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BF5D42-1D53-B524-CA97-1090417613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Developer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Plainconcepts</a:t>
            </a:r>
            <a:endParaRPr lang="en-GB" dirty="0"/>
          </a:p>
        </p:txBody>
      </p:sp>
      <p:pic>
        <p:nvPicPr>
          <p:cNvPr id="8" name="Picture Placeholder 5" descr="A person holding a baby&#10;&#10;Description automatically generated">
            <a:extLst>
              <a:ext uri="{FF2B5EF4-FFF2-40B4-BE49-F238E27FC236}">
                <a16:creationId xmlns:a16="http://schemas.microsoft.com/office/drawing/2014/main" id="{DEFB2800-5CC8-5B82-2232-8A21864878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" r="1406"/>
          <a:stretch>
            <a:fillRect/>
          </a:stretch>
        </p:blipFill>
        <p:spPr>
          <a:xfrm>
            <a:off x="1574800" y="3124200"/>
            <a:ext cx="5891213" cy="5886450"/>
          </a:xfrm>
        </p:spPr>
      </p:pic>
    </p:spTree>
    <p:extLst>
      <p:ext uri="{BB962C8B-B14F-4D97-AF65-F5344CB8AC3E}">
        <p14:creationId xmlns:p14="http://schemas.microsoft.com/office/powerpoint/2010/main" val="195990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Response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1676290" y="5217001"/>
            <a:ext cx="5091433" cy="4119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9529995" y="5217001"/>
            <a:ext cx="5091433" cy="41193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767723" y="7276673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621428" y="7276673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16709975" y="4466279"/>
            <a:ext cx="6438883" cy="562078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5AD4E-F2D5-42D9-A69F-7FF698DCA330}"/>
              </a:ext>
            </a:extLst>
          </p:cNvPr>
          <p:cNvSpPr txBox="1"/>
          <p:nvPr/>
        </p:nvSpPr>
        <p:spPr>
          <a:xfrm>
            <a:off x="2123836" y="9479727"/>
            <a:ext cx="419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IRequest</a:t>
            </a:r>
          </a:p>
        </p:txBody>
      </p:sp>
    </p:spTree>
    <p:extLst>
      <p:ext uri="{BB962C8B-B14F-4D97-AF65-F5344CB8AC3E}">
        <p14:creationId xmlns:p14="http://schemas.microsoft.com/office/powerpoint/2010/main" val="4116912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4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CreateTodo</a:t>
            </a:r>
            <a:endParaRPr lang="en-GB" sz="4400" b="0" dirty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GB" sz="4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public</a:t>
            </a:r>
            <a:r>
              <a:rPr lang="en-GB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GB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GB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GB" sz="4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ICommand</a:t>
            </a:r>
            <a:r>
              <a:rPr lang="en-GB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GB" sz="44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GB" sz="4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6600" dirty="0"/>
              <a:t>Commands</a:t>
            </a:r>
            <a:endParaRPr lang="es-ES" sz="480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543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Success/Fail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1676290" y="5217001"/>
            <a:ext cx="5091433" cy="4119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Command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9529995" y="5217001"/>
            <a:ext cx="5091433" cy="41193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17383700" y="5217001"/>
            <a:ext cx="5091433" cy="4119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true/</a:t>
            </a:r>
          </a:p>
          <a:p>
            <a:pPr algn="ctr"/>
            <a:r>
              <a:rPr lang="en-US" sz="6400" dirty="0"/>
              <a:t>false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767723" y="7276673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4621428" y="7276673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16709975" y="4466279"/>
            <a:ext cx="6438883" cy="562078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1335418" y="9442908"/>
            <a:ext cx="57731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ICommand</a:t>
            </a:r>
            <a:r>
              <a:rPr lang="en-US" sz="4800" dirty="0">
                <a:solidFill>
                  <a:schemeClr val="bg1"/>
                </a:solidFill>
              </a:rPr>
              <a:t>&lt;bool&gt;</a:t>
            </a:r>
          </a:p>
        </p:txBody>
      </p:sp>
    </p:spTree>
    <p:extLst>
      <p:ext uri="{BB962C8B-B14F-4D97-AF65-F5344CB8AC3E}">
        <p14:creationId xmlns:p14="http://schemas.microsoft.com/office/powerpoint/2010/main" val="2397482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1676290" y="5217001"/>
            <a:ext cx="5091433" cy="4119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Create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9529995" y="5217001"/>
            <a:ext cx="5091433" cy="41193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17383700" y="5217001"/>
            <a:ext cx="5091433" cy="4119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Id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767723" y="7276673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4621428" y="7276673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91F02C-B8FA-42EF-BF42-A49A245CFAD4}"/>
              </a:ext>
            </a:extLst>
          </p:cNvPr>
          <p:cNvSpPr/>
          <p:nvPr/>
        </p:nvSpPr>
        <p:spPr>
          <a:xfrm>
            <a:off x="16709975" y="4466279"/>
            <a:ext cx="6438883" cy="562078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CA70-E454-4AF2-AA64-6DCA954A08D8}"/>
              </a:ext>
            </a:extLst>
          </p:cNvPr>
          <p:cNvSpPr txBox="1"/>
          <p:nvPr/>
        </p:nvSpPr>
        <p:spPr>
          <a:xfrm>
            <a:off x="1233555" y="9442908"/>
            <a:ext cx="587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</a:rPr>
              <a:t>ICommand</a:t>
            </a:r>
            <a:r>
              <a:rPr lang="en-US" sz="4800" dirty="0">
                <a:solidFill>
                  <a:schemeClr val="bg1"/>
                </a:solidFill>
              </a:rPr>
              <a:t>&lt;</a:t>
            </a:r>
            <a:r>
              <a:rPr lang="en-US" sz="4800" dirty="0" err="1">
                <a:solidFill>
                  <a:schemeClr val="bg1"/>
                </a:solidFill>
              </a:rPr>
              <a:t>Guid</a:t>
            </a:r>
            <a:r>
              <a:rPr lang="en-US" sz="4800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3A524-6FE4-4153-B490-2FE2BE6F63F4}"/>
              </a:ext>
            </a:extLst>
          </p:cNvPr>
          <p:cNvSpPr txBox="1"/>
          <p:nvPr/>
        </p:nvSpPr>
        <p:spPr>
          <a:xfrm>
            <a:off x="14911754" y="10568990"/>
            <a:ext cx="8949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302 Found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/orders/1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E6F9E0-74F6-42C2-B718-7517519AB3BF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9386416" y="9336345"/>
            <a:ext cx="543001" cy="12326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60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4D04-C555-4A75-9F0A-C9369CEE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Task-Based UIs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5D8D62-0D29-4946-A3B3-436339BE9E12}"/>
              </a:ext>
            </a:extLst>
          </p:cNvPr>
          <p:cNvSpPr/>
          <p:nvPr/>
        </p:nvSpPr>
        <p:spPr>
          <a:xfrm>
            <a:off x="1308947" y="4362213"/>
            <a:ext cx="8354184" cy="8822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800" dirty="0" err="1"/>
              <a:t>Todo</a:t>
            </a:r>
            <a:r>
              <a:rPr lang="en-US" sz="4800" dirty="0"/>
              <a:t>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69B5B9-B66B-4B62-8AC8-308ABBA4270C}"/>
              </a:ext>
            </a:extLst>
          </p:cNvPr>
          <p:cNvSpPr/>
          <p:nvPr/>
        </p:nvSpPr>
        <p:spPr>
          <a:xfrm>
            <a:off x="1790180" y="6283094"/>
            <a:ext cx="7372472" cy="63918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4800" dirty="0"/>
              <a:t>…</a:t>
            </a:r>
          </a:p>
          <a:p>
            <a:r>
              <a:rPr lang="en-US" sz="4800" dirty="0"/>
              <a:t>…</a:t>
            </a:r>
          </a:p>
          <a:p>
            <a:r>
              <a:rPr lang="en-US" sz="4800" dirty="0"/>
              <a:t>…</a:t>
            </a:r>
          </a:p>
          <a:p>
            <a:r>
              <a:rPr lang="en-US" sz="4800" dirty="0"/>
              <a:t>…</a:t>
            </a:r>
          </a:p>
          <a:p>
            <a:endParaRPr lang="en-US" sz="4800" dirty="0"/>
          </a:p>
          <a:p>
            <a:r>
              <a:rPr lang="en-US" sz="4800" dirty="0"/>
              <a:t>…</a:t>
            </a:r>
          </a:p>
          <a:p>
            <a:r>
              <a:rPr lang="en-US" sz="4800" dirty="0"/>
              <a:t>…</a:t>
            </a:r>
          </a:p>
          <a:p>
            <a:r>
              <a:rPr lang="en-US" sz="4800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52CCC-0E81-4BC6-8763-3095E7DDA73F}"/>
              </a:ext>
            </a:extLst>
          </p:cNvPr>
          <p:cNvSpPr/>
          <p:nvPr/>
        </p:nvSpPr>
        <p:spPr>
          <a:xfrm>
            <a:off x="1790180" y="5321768"/>
            <a:ext cx="1838304" cy="58710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Complete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6CF1A-7124-40F6-B4F7-BD3F261B6E22}"/>
              </a:ext>
            </a:extLst>
          </p:cNvPr>
          <p:cNvSpPr/>
          <p:nvPr/>
        </p:nvSpPr>
        <p:spPr>
          <a:xfrm>
            <a:off x="3849852" y="5321768"/>
            <a:ext cx="1838304" cy="5871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Update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C9515-D104-47E9-8AFA-2A5832510495}"/>
              </a:ext>
            </a:extLst>
          </p:cNvPr>
          <p:cNvSpPr/>
          <p:nvPr/>
        </p:nvSpPr>
        <p:spPr>
          <a:xfrm>
            <a:off x="5967272" y="5326579"/>
            <a:ext cx="1838304" cy="58710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Delete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EA8E3F-68E3-45CA-B7E8-88D9AA7B7A75}"/>
              </a:ext>
            </a:extLst>
          </p:cNvPr>
          <p:cNvSpPr/>
          <p:nvPr/>
        </p:nvSpPr>
        <p:spPr>
          <a:xfrm>
            <a:off x="12425406" y="2909078"/>
            <a:ext cx="11077957" cy="3240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Complete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09DB31-B60E-404A-AA95-9D61025BB4DA}"/>
              </a:ext>
            </a:extLst>
          </p:cNvPr>
          <p:cNvSpPr/>
          <p:nvPr/>
        </p:nvSpPr>
        <p:spPr>
          <a:xfrm>
            <a:off x="12964387" y="3325475"/>
            <a:ext cx="2608276" cy="20734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Request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A3F066-F6D8-4810-8901-63023978E08F}"/>
              </a:ext>
            </a:extLst>
          </p:cNvPr>
          <p:cNvSpPr/>
          <p:nvPr/>
        </p:nvSpPr>
        <p:spPr>
          <a:xfrm>
            <a:off x="16714787" y="3315846"/>
            <a:ext cx="2608276" cy="20734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Handler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B45023-4464-4EA1-87F3-FDD039E61E3A}"/>
              </a:ext>
            </a:extLst>
          </p:cNvPr>
          <p:cNvSpPr/>
          <p:nvPr/>
        </p:nvSpPr>
        <p:spPr>
          <a:xfrm>
            <a:off x="20465188" y="3315848"/>
            <a:ext cx="2608276" cy="20734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Response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26603E-5D88-49F3-B8AA-E00D906594F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15572663" y="4352584"/>
            <a:ext cx="1142124" cy="96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DF3A3D-B7A4-4AB6-83DE-5B652ECB9D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19323061" y="4352584"/>
            <a:ext cx="1142126" cy="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985498-012C-4268-8C8E-FCFC580F15DA}"/>
              </a:ext>
            </a:extLst>
          </p:cNvPr>
          <p:cNvSpPr/>
          <p:nvPr/>
        </p:nvSpPr>
        <p:spPr>
          <a:xfrm>
            <a:off x="12425406" y="6634544"/>
            <a:ext cx="11077957" cy="3240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Update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169CB-17F3-4A42-87CC-43379162118D}"/>
              </a:ext>
            </a:extLst>
          </p:cNvPr>
          <p:cNvSpPr/>
          <p:nvPr/>
        </p:nvSpPr>
        <p:spPr>
          <a:xfrm>
            <a:off x="12964387" y="7050940"/>
            <a:ext cx="2608276" cy="20734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3B95-CE2F-453A-876A-D8438891417A}"/>
              </a:ext>
            </a:extLst>
          </p:cNvPr>
          <p:cNvSpPr/>
          <p:nvPr/>
        </p:nvSpPr>
        <p:spPr>
          <a:xfrm>
            <a:off x="16714787" y="7041311"/>
            <a:ext cx="2608276" cy="20734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Handler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92403-9EA7-4613-856D-74CB7D56E558}"/>
              </a:ext>
            </a:extLst>
          </p:cNvPr>
          <p:cNvSpPr/>
          <p:nvPr/>
        </p:nvSpPr>
        <p:spPr>
          <a:xfrm>
            <a:off x="20465188" y="7041313"/>
            <a:ext cx="2608276" cy="20734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Response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DC8FCC-01A9-4726-AA65-434DC0C4528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15572663" y="8078050"/>
            <a:ext cx="1142124" cy="96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97435E-A60E-424E-9FFF-8AD792E99523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9323061" y="8078050"/>
            <a:ext cx="1142126" cy="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0BC4CD8-5DBC-4B2B-BAC8-D30D16B3FC7F}"/>
              </a:ext>
            </a:extLst>
          </p:cNvPr>
          <p:cNvSpPr/>
          <p:nvPr/>
        </p:nvSpPr>
        <p:spPr>
          <a:xfrm>
            <a:off x="12425406" y="10360009"/>
            <a:ext cx="11077957" cy="3240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7E964-7ED6-497E-9841-1CCA1C8CE730}"/>
              </a:ext>
            </a:extLst>
          </p:cNvPr>
          <p:cNvSpPr/>
          <p:nvPr/>
        </p:nvSpPr>
        <p:spPr>
          <a:xfrm>
            <a:off x="12964387" y="10776406"/>
            <a:ext cx="2608276" cy="20734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Request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B44A4-9221-414B-BBC2-297F3C041583}"/>
              </a:ext>
            </a:extLst>
          </p:cNvPr>
          <p:cNvSpPr/>
          <p:nvPr/>
        </p:nvSpPr>
        <p:spPr>
          <a:xfrm>
            <a:off x="16714787" y="10766777"/>
            <a:ext cx="2608276" cy="20734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Handler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50CA7A-7C71-4BC5-9550-F6B824941339}"/>
              </a:ext>
            </a:extLst>
          </p:cNvPr>
          <p:cNvSpPr/>
          <p:nvPr/>
        </p:nvSpPr>
        <p:spPr>
          <a:xfrm>
            <a:off x="20465188" y="10766779"/>
            <a:ext cx="2608276" cy="20734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Response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82457B-039B-46AE-AA98-38E33185DDE7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 flipV="1">
            <a:off x="15572663" y="11803515"/>
            <a:ext cx="1142124" cy="96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E70471-6DC3-4125-B6E6-6FADBAB4604D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9323061" y="11803515"/>
            <a:ext cx="1142126" cy="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5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8" grpId="0"/>
      <p:bldP spid="19" grpId="0" animBg="1"/>
      <p:bldP spid="20" grpId="0" animBg="1"/>
      <p:bldP spid="21" grpId="0" animBg="1"/>
      <p:bldP spid="24" grpId="0"/>
      <p:bldP spid="25" grpId="0" animBg="1"/>
      <p:bldP spid="26" grpId="0" animBg="1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746F5-5496-7125-0A09-E4B8FAAAD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0000" dirty="0"/>
              <a:t>Validation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36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FD65-9900-47DA-B712-2A9BFC6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Scopes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73609C-8C0E-4394-82C6-E35B5C332166}"/>
              </a:ext>
            </a:extLst>
          </p:cNvPr>
          <p:cNvSpPr/>
          <p:nvPr/>
        </p:nvSpPr>
        <p:spPr>
          <a:xfrm>
            <a:off x="4244468" y="5366182"/>
            <a:ext cx="5149179" cy="4918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800" dirty="0"/>
              <a:t>Request 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8CEC-1B66-43E0-A933-7F05A795DB31}"/>
              </a:ext>
            </a:extLst>
          </p:cNvPr>
          <p:cNvSpPr/>
          <p:nvPr/>
        </p:nvSpPr>
        <p:spPr>
          <a:xfrm>
            <a:off x="5307987" y="5943661"/>
            <a:ext cx="3022137" cy="21751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9456E-CAEE-4053-A373-512E214D163F}"/>
              </a:ext>
            </a:extLst>
          </p:cNvPr>
          <p:cNvSpPr/>
          <p:nvPr/>
        </p:nvSpPr>
        <p:spPr>
          <a:xfrm>
            <a:off x="13182547" y="4543276"/>
            <a:ext cx="7491174" cy="6564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800" dirty="0"/>
              <a:t>Command Validation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D41B3-6D01-4EAD-931B-1CD40B3DB634}"/>
              </a:ext>
            </a:extLst>
          </p:cNvPr>
          <p:cNvSpPr/>
          <p:nvPr/>
        </p:nvSpPr>
        <p:spPr>
          <a:xfrm>
            <a:off x="13914017" y="5063006"/>
            <a:ext cx="3022137" cy="21751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Domain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6984D3-49FF-4888-93F5-8E40596116F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9393647" y="7825277"/>
            <a:ext cx="378889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2F6D9-9014-493A-9F22-F55AF369AA7A}"/>
              </a:ext>
            </a:extLst>
          </p:cNvPr>
          <p:cNvSpPr/>
          <p:nvPr/>
        </p:nvSpPr>
        <p:spPr>
          <a:xfrm>
            <a:off x="17402144" y="6150589"/>
            <a:ext cx="3022137" cy="21751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Database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43D63-1ADF-4167-88F6-31655F03E602}"/>
              </a:ext>
            </a:extLst>
          </p:cNvPr>
          <p:cNvSpPr/>
          <p:nvPr/>
        </p:nvSpPr>
        <p:spPr>
          <a:xfrm>
            <a:off x="14147012" y="7757905"/>
            <a:ext cx="3022137" cy="21751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External Models</a:t>
            </a:r>
          </a:p>
        </p:txBody>
      </p:sp>
    </p:spTree>
    <p:extLst>
      <p:ext uri="{BB962C8B-B14F-4D97-AF65-F5344CB8AC3E}">
        <p14:creationId xmlns:p14="http://schemas.microsoft.com/office/powerpoint/2010/main" val="817488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40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GB" sz="40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Validator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AbstractValidator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Validator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</a:t>
            </a:r>
            <a:r>
              <a:rPr lang="en-GB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RuleFor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4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NotEmpty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GB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RuleFor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GB" sz="4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GB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NotEmpty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8800" dirty="0"/>
              <a:t>Request Validation</a:t>
            </a:r>
            <a:endParaRPr lang="es-ES" sz="480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049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D2DB-59B5-4296-B670-7461A016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Validation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9573562" y="4806327"/>
            <a:ext cx="4003847" cy="1058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9573562" y="6352686"/>
            <a:ext cx="4003847" cy="10587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9573562" y="7899044"/>
            <a:ext cx="4003847" cy="3808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Domain + Validation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9573562" y="12194843"/>
            <a:ext cx="4003847" cy="10587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11575486" y="5865036"/>
            <a:ext cx="0" cy="48765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575486" y="7411395"/>
            <a:ext cx="0" cy="48764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1575486" y="11707192"/>
            <a:ext cx="0" cy="48765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797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GetTodo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IFeatureModule</a:t>
            </a:r>
            <a:endParaRPr lang="en-GB" sz="4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AddRoutes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IEndpointRouteBuilder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){…}</a:t>
            </a:r>
          </a:p>
          <a:p>
            <a:pPr>
              <a:lnSpc>
                <a:spcPct val="100000"/>
              </a:lnSpc>
            </a:pPr>
            <a:b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TodoId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IQuery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pPr>
              <a:lnSpc>
                <a:spcPct val="100000"/>
              </a:lnSpc>
            </a:pPr>
            <a:b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IsCompleted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b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RequestHandler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IRequestHandler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&gt;){…}</a:t>
            </a:r>
          </a:p>
          <a:p>
            <a:pPr>
              <a:lnSpc>
                <a:spcPct val="100000"/>
              </a:lnSpc>
            </a:pPr>
            <a:b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RequestValidator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4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AbstractValidator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&gt;){…}</a:t>
            </a:r>
          </a:p>
          <a:p>
            <a:pPr>
              <a:lnSpc>
                <a:spcPct val="100000"/>
              </a:lnSpc>
            </a:pPr>
            <a:r>
              <a:rPr lang="en-GB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8800" dirty="0"/>
              <a:t>Feature Module</a:t>
            </a:r>
            <a:endParaRPr lang="es-ES" sz="480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19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AutoMapper">
            <a:extLst>
              <a:ext uri="{FF2B5EF4-FFF2-40B4-BE49-F238E27FC236}">
                <a16:creationId xmlns:a16="http://schemas.microsoft.com/office/drawing/2014/main" id="{3DCFF0A7-CEC4-6A09-A4C3-31035884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1727" y="8612888"/>
            <a:ext cx="7467114" cy="76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38A0FA-A0D1-53C2-0B77-E2EDC8A7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539" y="4717517"/>
            <a:ext cx="2103971" cy="210397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D84385-D554-7D44-4467-8E6B6000CD2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359275"/>
            <a:ext cx="18681700" cy="4635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2700" dirty="0">
                <a:solidFill>
                  <a:schemeClr val="bg1"/>
                </a:solidFill>
              </a:rPr>
              <a:t>Special thanks to </a:t>
            </a:r>
            <a:br>
              <a:rPr lang="en-GB" sz="12700" dirty="0">
                <a:solidFill>
                  <a:schemeClr val="bg1"/>
                </a:solidFill>
              </a:rPr>
            </a:br>
            <a:r>
              <a:rPr lang="en-GB" sz="12700" b="1" dirty="0">
                <a:solidFill>
                  <a:schemeClr val="bg1"/>
                </a:solidFill>
              </a:rPr>
              <a:t>Jimmy </a:t>
            </a:r>
            <a:r>
              <a:rPr lang="en-GB" sz="12700" b="1" dirty="0" err="1">
                <a:solidFill>
                  <a:schemeClr val="bg1"/>
                </a:solidFill>
              </a:rPr>
              <a:t>Bogard</a:t>
            </a:r>
            <a:endParaRPr lang="en-GB" sz="12700" dirty="0"/>
          </a:p>
        </p:txBody>
      </p:sp>
    </p:spTree>
    <p:extLst>
      <p:ext uri="{BB962C8B-B14F-4D97-AF65-F5344CB8AC3E}">
        <p14:creationId xmlns:p14="http://schemas.microsoft.com/office/powerpoint/2010/main" val="19982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61A9-54DC-9251-9C58-AE588613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ME THE CODE</a:t>
            </a:r>
          </a:p>
        </p:txBody>
      </p:sp>
      <p:pic>
        <p:nvPicPr>
          <p:cNvPr id="9" name="Picture Placeholder 8" descr="Magic Henning GIF - Magic Henning Oooh GIFs">
            <a:extLst>
              <a:ext uri="{FF2B5EF4-FFF2-40B4-BE49-F238E27FC236}">
                <a16:creationId xmlns:a16="http://schemas.microsoft.com/office/drawing/2014/main" id="{00FDCB31-B288-CAC0-A106-6ED613909759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07908" y="2144360"/>
            <a:ext cx="6622806" cy="1059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8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0A272A-527E-B0A1-630E-CCEA3926D9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Complexity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02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DEE216-72DC-4BA6-A7A0-8094471102C1}"/>
              </a:ext>
            </a:extLst>
          </p:cNvPr>
          <p:cNvSpPr/>
          <p:nvPr/>
        </p:nvSpPr>
        <p:spPr>
          <a:xfrm>
            <a:off x="2651851" y="4470534"/>
            <a:ext cx="4003847" cy="1058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Request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EDE937-768C-439F-A033-264277870472}"/>
              </a:ext>
            </a:extLst>
          </p:cNvPr>
          <p:cNvSpPr/>
          <p:nvPr/>
        </p:nvSpPr>
        <p:spPr>
          <a:xfrm>
            <a:off x="2651851" y="6016892"/>
            <a:ext cx="4003847" cy="36518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Handler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74DC92-3429-42AF-9A87-DDF1D4102742}"/>
              </a:ext>
            </a:extLst>
          </p:cNvPr>
          <p:cNvSpPr/>
          <p:nvPr/>
        </p:nvSpPr>
        <p:spPr>
          <a:xfrm>
            <a:off x="2651851" y="10330763"/>
            <a:ext cx="4003847" cy="10406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Domain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4DA6B7-BF42-4FBB-9226-55A0AB66F54B}"/>
              </a:ext>
            </a:extLst>
          </p:cNvPr>
          <p:cNvSpPr/>
          <p:nvPr/>
        </p:nvSpPr>
        <p:spPr>
          <a:xfrm>
            <a:off x="2651851" y="11859050"/>
            <a:ext cx="4003847" cy="10587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2EEBF8-74C9-47D3-9565-F5B2665E257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653775" y="5529243"/>
            <a:ext cx="0" cy="48764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5E5275-915E-4653-A781-0DB50F9D92E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653775" y="9668770"/>
            <a:ext cx="0" cy="66199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0E89C0-9EAD-4703-BD73-0BACF8B18C7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53775" y="11371399"/>
            <a:ext cx="0" cy="4876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B5A632F-5C92-265B-D893-07B042385D44}"/>
              </a:ext>
            </a:extLst>
          </p:cNvPr>
          <p:cNvSpPr/>
          <p:nvPr/>
        </p:nvSpPr>
        <p:spPr>
          <a:xfrm>
            <a:off x="17308304" y="4470534"/>
            <a:ext cx="4003847" cy="1058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Request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FB808C-EF56-FAD1-49D1-79CF41784FA0}"/>
              </a:ext>
            </a:extLst>
          </p:cNvPr>
          <p:cNvSpPr/>
          <p:nvPr/>
        </p:nvSpPr>
        <p:spPr>
          <a:xfrm>
            <a:off x="17308304" y="6016892"/>
            <a:ext cx="4003847" cy="12407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Handler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4B931E-8873-6F72-DF22-3FBD580E1D22}"/>
              </a:ext>
            </a:extLst>
          </p:cNvPr>
          <p:cNvSpPr/>
          <p:nvPr/>
        </p:nvSpPr>
        <p:spPr>
          <a:xfrm>
            <a:off x="17308305" y="8334036"/>
            <a:ext cx="4003813" cy="30373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Domain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4CA44D-34E2-64D5-21C8-14BC2B7EEBA0}"/>
              </a:ext>
            </a:extLst>
          </p:cNvPr>
          <p:cNvSpPr/>
          <p:nvPr/>
        </p:nvSpPr>
        <p:spPr>
          <a:xfrm>
            <a:off x="17308304" y="11859050"/>
            <a:ext cx="4003847" cy="10587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Response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8C8CAF-94C0-8F4E-3EA4-70802CB84C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19310228" y="5529243"/>
            <a:ext cx="0" cy="48764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66A8FA-71B2-3200-6A79-D3FFB219CC70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19310212" y="7257659"/>
            <a:ext cx="16" cy="10763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B7A42E-3BA4-4147-5521-F76C4BF107E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19310212" y="11371400"/>
            <a:ext cx="16" cy="48765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DF63B76-F35B-20AD-8B23-C6F271F6E5F4}"/>
              </a:ext>
            </a:extLst>
          </p:cNvPr>
          <p:cNvSpPr txBox="1"/>
          <p:nvPr/>
        </p:nvSpPr>
        <p:spPr>
          <a:xfrm>
            <a:off x="8315997" y="4999888"/>
            <a:ext cx="8234316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Push Behavior Down</a:t>
            </a:r>
          </a:p>
          <a:p>
            <a:pPr algn="ctr"/>
            <a:endParaRPr lang="en-US" sz="5400" dirty="0">
              <a:solidFill>
                <a:schemeClr val="bg1"/>
              </a:solidFill>
            </a:endParaRPr>
          </a:p>
          <a:p>
            <a:pPr algn="ctr"/>
            <a:r>
              <a:rPr lang="en-GB" sz="5400" b="0" i="0" u="none" strike="noStrike" dirty="0">
                <a:solidFill>
                  <a:schemeClr val="bg1"/>
                </a:solidFill>
                <a:effectLst/>
                <a:latin typeface="inherit"/>
              </a:rPr>
              <a:t>Extracting Domain Services</a:t>
            </a:r>
            <a:endParaRPr lang="en-GB" sz="5400" b="0" i="0" dirty="0">
              <a:solidFill>
                <a:schemeClr val="bg1"/>
              </a:solidFill>
              <a:effectLst/>
              <a:latin typeface="inherit"/>
            </a:endParaRPr>
          </a:p>
          <a:p>
            <a:pPr algn="ctr"/>
            <a:endParaRPr lang="en-US" sz="5400" dirty="0">
              <a:solidFill>
                <a:schemeClr val="bg1"/>
              </a:solidFill>
            </a:endParaRPr>
          </a:p>
          <a:p>
            <a:pPr algn="ctr"/>
            <a:r>
              <a:rPr lang="en-GB" sz="5400" b="0" i="0" u="none" strike="noStrike" dirty="0">
                <a:solidFill>
                  <a:schemeClr val="bg1"/>
                </a:solidFill>
                <a:effectLst/>
                <a:latin typeface="inherit"/>
              </a:rPr>
              <a:t>Encapsulating Data</a:t>
            </a:r>
          </a:p>
          <a:p>
            <a:pPr algn="ctr"/>
            <a:endParaRPr lang="en-GB" sz="5400" dirty="0">
              <a:solidFill>
                <a:schemeClr val="bg1"/>
              </a:solidFill>
              <a:latin typeface="inherit"/>
            </a:endParaRPr>
          </a:p>
          <a:p>
            <a:pPr algn="ctr"/>
            <a:r>
              <a:rPr lang="en-GB" sz="5400" b="0" i="0" u="none" strike="noStrike" dirty="0">
                <a:solidFill>
                  <a:schemeClr val="bg1"/>
                </a:solidFill>
                <a:effectLst/>
                <a:latin typeface="inherit"/>
              </a:rPr>
              <a:t>Encapsulating Collections</a:t>
            </a:r>
            <a:endParaRPr lang="en-GB" sz="5400" b="0" i="0" dirty="0">
              <a:solidFill>
                <a:schemeClr val="bg1"/>
              </a:solidFill>
              <a:effectLst/>
              <a:latin typeface="inherit"/>
            </a:endParaRPr>
          </a:p>
          <a:p>
            <a:pPr algn="ctr"/>
            <a:endParaRPr lang="en-GB" b="0" i="0" dirty="0">
              <a:solidFill>
                <a:srgbClr val="313B3F"/>
              </a:solidFill>
              <a:effectLst/>
              <a:latin typeface="inherit"/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2" name="AutoShape 8">
            <a:extLst>
              <a:ext uri="{FF2B5EF4-FFF2-40B4-BE49-F238E27FC236}">
                <a16:creationId xmlns:a16="http://schemas.microsoft.com/office/drawing/2014/main" id="{68075C6C-F4B3-1A01-C5D3-70E781C698D7}"/>
              </a:ext>
            </a:extLst>
          </p:cNvPr>
          <p:cNvSpPr>
            <a:spLocks noChangeArrowheads="1"/>
          </p:cNvSpPr>
          <p:nvPr/>
        </p:nvSpPr>
        <p:spPr bwMode="auto">
          <a:xfrm rot="20305007">
            <a:off x="7831552" y="5954925"/>
            <a:ext cx="8720897" cy="3411765"/>
          </a:xfrm>
          <a:prstGeom prst="roundRect">
            <a:avLst>
              <a:gd name="adj" fmla="val 16667"/>
            </a:avLst>
          </a:prstGeom>
          <a:noFill/>
          <a:ln w="152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1500" b="1" dirty="0">
                <a:solidFill>
                  <a:srgbClr val="FF0000"/>
                </a:solidFill>
              </a:rPr>
              <a:t>REFACTOR</a:t>
            </a:r>
            <a:endParaRPr lang="en-GB" alt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1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5" grpId="0" animBg="1"/>
      <p:bldP spid="16" grpId="0" animBg="1"/>
      <p:bldP spid="17" grpId="0" animBg="1"/>
      <p:bldP spid="19" grpId="0" animBg="1"/>
      <p:bldP spid="35" grpId="0"/>
      <p:bldP spid="35" grpId="1"/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61A9-54DC-9251-9C58-AE588613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REFACTOR TIME ‘DDD’</a:t>
            </a:r>
          </a:p>
        </p:txBody>
      </p:sp>
      <p:pic>
        <p:nvPicPr>
          <p:cNvPr id="3" name="Picture 2" descr="Typing Jim Carrey GIF - Typing Jim Carrey Fast GIFs">
            <a:extLst>
              <a:ext uri="{FF2B5EF4-FFF2-40B4-BE49-F238E27FC236}">
                <a16:creationId xmlns:a16="http://schemas.microsoft.com/office/drawing/2014/main" id="{552950B4-5BE5-5753-2D42-FA159C26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7128" y="5009322"/>
            <a:ext cx="12168751" cy="730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587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0A272A-527E-B0A1-630E-CCEA3926D9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Duplication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660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Cross-Cutting Concerns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1457736" y="6787894"/>
            <a:ext cx="5091433" cy="4119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Request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9311441" y="6787894"/>
            <a:ext cx="5091433" cy="41193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17165146" y="6787894"/>
            <a:ext cx="5091433" cy="4119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549169" y="8847566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4402874" y="8847566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1457737" y="5584815"/>
            <a:ext cx="20798842" cy="9335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00" dirty="0"/>
              <a:t>Duplication</a:t>
            </a:r>
          </a:p>
        </p:txBody>
      </p:sp>
    </p:spTree>
    <p:extLst>
      <p:ext uri="{BB962C8B-B14F-4D97-AF65-F5344CB8AC3E}">
        <p14:creationId xmlns:p14="http://schemas.microsoft.com/office/powerpoint/2010/main" val="2648541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Behavior (Decorator)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ADCE93-B077-4550-833E-DE0525AAF223}"/>
              </a:ext>
            </a:extLst>
          </p:cNvPr>
          <p:cNvSpPr/>
          <p:nvPr/>
        </p:nvSpPr>
        <p:spPr>
          <a:xfrm>
            <a:off x="1457737" y="6483093"/>
            <a:ext cx="5091433" cy="4119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8518212" y="5467693"/>
            <a:ext cx="6677893" cy="61501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9311442" y="6483093"/>
            <a:ext cx="5091433" cy="41193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Handler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54951-8D6C-4CBE-B465-0EB78F2C4367}"/>
              </a:ext>
            </a:extLst>
          </p:cNvPr>
          <p:cNvSpPr/>
          <p:nvPr/>
        </p:nvSpPr>
        <p:spPr>
          <a:xfrm>
            <a:off x="17165147" y="6483093"/>
            <a:ext cx="5091433" cy="41193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Response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549170" y="8542765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4402875" y="8542765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03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7A391F9-489E-42C8-A2F1-44AE34F80D5A}"/>
              </a:ext>
            </a:extLst>
          </p:cNvPr>
          <p:cNvSpPr/>
          <p:nvPr/>
        </p:nvSpPr>
        <p:spPr>
          <a:xfrm>
            <a:off x="12762196" y="3408008"/>
            <a:ext cx="9643082" cy="91674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/>
              <a:t>Pipeline Behavior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13536179" y="4134619"/>
            <a:ext cx="8205002" cy="77959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/>
              <a:t>Pipeline Behavior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414E36-107D-4B3A-93A5-F1089FA1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Stackable Decorators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14289306" y="5053774"/>
            <a:ext cx="6677893" cy="61501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15082536" y="6069174"/>
            <a:ext cx="5091433" cy="41193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320264" y="8128846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173969" y="8128846"/>
            <a:ext cx="276227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94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LoggingBehavior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TRequest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TResponse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: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IPipelineBehavior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TRequest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TResponse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TRequest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IRequest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TResponse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ILogger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TRequest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_logger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b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LoggingBehavior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ILogger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TRequest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_logger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b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TResponse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GB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TRequest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CancellationToken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cancellationToken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RequestHandlerDelegate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TResponse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GB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LogInformation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$"Handling {</a:t>
            </a:r>
            <a:r>
              <a:rPr lang="en-GB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GB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TRequest</a:t>
            </a:r>
            <a:r>
              <a:rPr lang="en-GB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GB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LogInformation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$"Handled {</a:t>
            </a:r>
            <a:r>
              <a:rPr lang="en-GB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GB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TResponse</a:t>
            </a:r>
            <a:r>
              <a:rPr lang="en-GB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b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s-E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8800" dirty="0"/>
              <a:t>Logging</a:t>
            </a:r>
            <a:endParaRPr lang="es-ES" sz="480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098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F2867-5E3E-4A43-BBF3-BBA26B91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877" y="2602523"/>
            <a:ext cx="21346245" cy="9570081"/>
          </a:xfrm>
        </p:spPr>
        <p:txBody>
          <a:bodyPr>
            <a:normAutofit fontScale="90000"/>
          </a:bodyPr>
          <a:lstStyle/>
          <a:p>
            <a:r>
              <a:rPr lang="en-US" dirty="0"/>
              <a:t>Transactions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Concurrency and Retries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Time Elapsed Logging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Validation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Unit of Work</a:t>
            </a:r>
            <a:br>
              <a:rPr lang="en-US" dirty="0"/>
            </a:br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730444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B40EB7-2E1B-4E8C-BA46-FCC8C14B9A0D}"/>
              </a:ext>
            </a:extLst>
          </p:cNvPr>
          <p:cNvSpPr txBox="1"/>
          <p:nvPr/>
        </p:nvSpPr>
        <p:spPr>
          <a:xfrm>
            <a:off x="3670929" y="5288442"/>
            <a:ext cx="17040555" cy="304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91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2AE5B-A3F8-233B-4187-EF17BAD4EE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0000" dirty="0"/>
              <a:t>Introduction</a:t>
            </a:r>
            <a:br>
              <a:rPr lang="en-US" sz="100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468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EEC-43E3-4A57-8F1C-DD868E6F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</a:t>
            </a:r>
          </a:p>
        </p:txBody>
      </p:sp>
      <p:pic>
        <p:nvPicPr>
          <p:cNvPr id="6" name="Picture 2" descr="Angry Linus - TALK IS CHEAP SHOW ME THE CODE">
            <a:extLst>
              <a:ext uri="{FF2B5EF4-FFF2-40B4-BE49-F238E27FC236}">
                <a16:creationId xmlns:a16="http://schemas.microsoft.com/office/drawing/2014/main" id="{40BBB5F9-5D98-A3DD-E647-1350F319C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55" y="4114800"/>
            <a:ext cx="13060219" cy="734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531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07C1B-FA80-43DD-2336-8FE3C3C8E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Events &amp; Integrations</a:t>
            </a:r>
          </a:p>
        </p:txBody>
      </p:sp>
    </p:spTree>
    <p:extLst>
      <p:ext uri="{BB962C8B-B14F-4D97-AF65-F5344CB8AC3E}">
        <p14:creationId xmlns:p14="http://schemas.microsoft.com/office/powerpoint/2010/main" val="221233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 with </a:t>
            </a:r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47083" y="6821488"/>
            <a:ext cx="4196973" cy="284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INotification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9724415" y="6821486"/>
            <a:ext cx="4196973" cy="28479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Mediator Publish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07951" y="6821488"/>
            <a:ext cx="4863021" cy="28479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INotificationHandler</a:t>
            </a:r>
            <a:endParaRPr lang="en-US" sz="4000" dirty="0"/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8244056" y="8245459"/>
            <a:ext cx="1480359" cy="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4" idx="3"/>
            <a:endCxn id="5" idx="1"/>
          </p:cNvCxnSpPr>
          <p:nvPr/>
        </p:nvCxnSpPr>
        <p:spPr>
          <a:xfrm>
            <a:off x="13921388" y="8245459"/>
            <a:ext cx="2786563" cy="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A70ACD3-49B6-F0C9-998D-1112F9EDB7F5}"/>
              </a:ext>
            </a:extLst>
          </p:cNvPr>
          <p:cNvSpPr/>
          <p:nvPr/>
        </p:nvSpPr>
        <p:spPr>
          <a:xfrm>
            <a:off x="16707951" y="3535537"/>
            <a:ext cx="4863021" cy="28479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INotificationHandler</a:t>
            </a:r>
            <a:endParaRPr lang="en-US" sz="4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D283E6-1883-7537-F0BF-49F2964F91A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13921388" y="4959510"/>
            <a:ext cx="2786563" cy="328594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0CF1543-ABC4-4D34-510D-B3E7832B19CD}"/>
              </a:ext>
            </a:extLst>
          </p:cNvPr>
          <p:cNvSpPr/>
          <p:nvPr/>
        </p:nvSpPr>
        <p:spPr>
          <a:xfrm>
            <a:off x="16707949" y="10107434"/>
            <a:ext cx="4863021" cy="28479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INotificationHandler</a:t>
            </a:r>
            <a:endParaRPr lang="en-US" sz="4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61C929-0AFB-6FF0-C311-AD9B676EB052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3921388" y="8245459"/>
            <a:ext cx="2786561" cy="328594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325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E3A054-048C-45C7-802B-450FC6886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TodoCompletedEvent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INotification</a:t>
            </a:r>
            <a:endParaRPr lang="en-GB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pPr>
              <a:lnSpc>
                <a:spcPct val="100000"/>
              </a:lnSpc>
            </a:pPr>
            <a:b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TodoCompletedEvent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00000"/>
              </a:lnSpc>
            </a:pP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2800" dirty="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mediator</a:t>
            </a:r>
            <a:r>
              <a:rPr lang="en-GB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Publish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TodoCompletedEvent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GB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TodoCompletedEventHandler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INotificationHandler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TodoCompletedEvent</a:t>
            </a:r>
            <a:r>
              <a:rPr lang="en-GB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{…}</a:t>
            </a:r>
          </a:p>
          <a:p>
            <a:endParaRPr lang="en-GB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s-E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387-D278-47AD-A6FE-4B8EBEF5C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sz="9600" dirty="0"/>
              <a:t>More decoupling</a:t>
            </a:r>
            <a:endParaRPr lang="es-ES" sz="480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12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75D646-D342-7026-13B8-FB586241DB88}"/>
              </a:ext>
            </a:extLst>
          </p:cNvPr>
          <p:cNvSpPr/>
          <p:nvPr/>
        </p:nvSpPr>
        <p:spPr>
          <a:xfrm>
            <a:off x="4453966" y="5280675"/>
            <a:ext cx="10868661" cy="6478306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endParaRPr lang="en-GB" sz="4800" dirty="0">
              <a:solidFill>
                <a:schemeClr val="bg1"/>
              </a:solidFill>
            </a:endParaRPr>
          </a:p>
          <a:p>
            <a:pPr algn="ctr"/>
            <a:r>
              <a:rPr lang="en-GB" sz="4800" b="1" dirty="0">
                <a:solidFill>
                  <a:schemeClr val="bg1"/>
                </a:solidFill>
              </a:rPr>
              <a:t>SAME TRANSACTION – SAME LIFETIME COMMAND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0DB129-295C-380C-B776-951CC7F1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Domain events vs integration events</a:t>
            </a:r>
            <a:br>
              <a:rPr lang="en-GB" dirty="0"/>
            </a:br>
            <a:r>
              <a:rPr lang="en-GB" dirty="0"/>
              <a:t>Outbox pattern -&gt; no orchestration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3DFCD-811E-6BFF-F91B-C5493817049E}"/>
              </a:ext>
            </a:extLst>
          </p:cNvPr>
          <p:cNvSpPr/>
          <p:nvPr/>
        </p:nvSpPr>
        <p:spPr>
          <a:xfrm>
            <a:off x="5397292" y="5789495"/>
            <a:ext cx="3118059" cy="192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Event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3C226E-8365-7FF0-4011-9FBF754E7D60}"/>
              </a:ext>
            </a:extLst>
          </p:cNvPr>
          <p:cNvSpPr/>
          <p:nvPr/>
        </p:nvSpPr>
        <p:spPr>
          <a:xfrm>
            <a:off x="5415935" y="9137603"/>
            <a:ext cx="3118059" cy="1921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Integration Event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EA5D68-0C5C-C98A-9978-1CBC52EA7B3D}"/>
              </a:ext>
            </a:extLst>
          </p:cNvPr>
          <p:cNvSpPr/>
          <p:nvPr/>
        </p:nvSpPr>
        <p:spPr>
          <a:xfrm>
            <a:off x="17025648" y="9137603"/>
            <a:ext cx="3118059" cy="192111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Publish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EEA673D3-1541-5C32-8ACC-5680AC783136}"/>
              </a:ext>
            </a:extLst>
          </p:cNvPr>
          <p:cNvSpPr/>
          <p:nvPr/>
        </p:nvSpPr>
        <p:spPr>
          <a:xfrm>
            <a:off x="11017707" y="5824827"/>
            <a:ext cx="2731029" cy="5198553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Persistence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A34FA2-C9FA-D946-2A20-290BB0CD5C60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956322" y="7710605"/>
            <a:ext cx="18643" cy="14269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0F4946-C146-1E3A-D59A-F67891E53467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8533994" y="8424104"/>
            <a:ext cx="2483713" cy="167405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0C76634-C7EB-6C2D-67A3-3230FA7FCD96}"/>
              </a:ext>
            </a:extLst>
          </p:cNvPr>
          <p:cNvSpPr/>
          <p:nvPr/>
        </p:nvSpPr>
        <p:spPr>
          <a:xfrm>
            <a:off x="17025650" y="5789495"/>
            <a:ext cx="3118059" cy="192111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Worker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F922F2-D5DB-96E9-6990-123F3987282F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13748736" y="6750050"/>
            <a:ext cx="3276914" cy="19437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FC5F1B-75B8-85BA-E179-B0F3BDA12043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 flipH="1">
            <a:off x="18584678" y="7710605"/>
            <a:ext cx="2" cy="14269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4B12A-521A-0B40-24A0-C1192192ACE6}"/>
              </a:ext>
            </a:extLst>
          </p:cNvPr>
          <p:cNvCxnSpPr>
            <a:cxnSpLocks/>
          </p:cNvCxnSpPr>
          <p:nvPr/>
        </p:nvCxnSpPr>
        <p:spPr>
          <a:xfrm>
            <a:off x="3850565" y="10098158"/>
            <a:ext cx="156537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47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61A9-54DC-9251-9C58-AE588613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ME THE CODE</a:t>
            </a:r>
          </a:p>
        </p:txBody>
      </p:sp>
      <p:pic>
        <p:nvPicPr>
          <p:cNvPr id="3" name="Picture 2" descr="Obama Wtf GIF - Obama Wtf Why GIFs">
            <a:extLst>
              <a:ext uri="{FF2B5EF4-FFF2-40B4-BE49-F238E27FC236}">
                <a16:creationId xmlns:a16="http://schemas.microsoft.com/office/drawing/2014/main" id="{A6D1D078-EFD1-2D79-42C3-C4C1A8A1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912" y="3212122"/>
            <a:ext cx="12157762" cy="891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077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4B24-26B2-54F6-57C7-0D1E1564F4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856856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CFE9062-0879-CBAC-3FE4-40E5BAB3D081}"/>
              </a:ext>
            </a:extLst>
          </p:cNvPr>
          <p:cNvSpPr/>
          <p:nvPr/>
        </p:nvSpPr>
        <p:spPr>
          <a:xfrm>
            <a:off x="7019534" y="4368075"/>
            <a:ext cx="10034025" cy="81853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dirty="0"/>
              <a:t>API</a:t>
            </a:r>
            <a:endParaRPr lang="en-US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8026333" y="4970093"/>
            <a:ext cx="7997913" cy="65618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/>
              <a:t>Pipeline Behavior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8779460" y="5628730"/>
            <a:ext cx="6509347" cy="51766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9572690" y="6322664"/>
            <a:ext cx="4962929" cy="34672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>
            <a:off x="5945430" y="8056299"/>
            <a:ext cx="362726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14535619" y="8056299"/>
            <a:ext cx="413946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2027C-2EAB-4E47-BBA6-08CDC9E067AB}"/>
              </a:ext>
            </a:extLst>
          </p:cNvPr>
          <p:cNvSpPr/>
          <p:nvPr/>
        </p:nvSpPr>
        <p:spPr>
          <a:xfrm>
            <a:off x="982501" y="6322664"/>
            <a:ext cx="4962929" cy="3467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Request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169EB-4B92-42E5-84B7-00C7B5FD4C30}"/>
              </a:ext>
            </a:extLst>
          </p:cNvPr>
          <p:cNvSpPr/>
          <p:nvPr/>
        </p:nvSpPr>
        <p:spPr>
          <a:xfrm>
            <a:off x="18675083" y="6322664"/>
            <a:ext cx="4962929" cy="34672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dirty="0"/>
              <a:t>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900B1-FE82-4919-93AF-8ECF201BC97D}"/>
              </a:ext>
            </a:extLst>
          </p:cNvPr>
          <p:cNvSpPr txBox="1"/>
          <p:nvPr/>
        </p:nvSpPr>
        <p:spPr>
          <a:xfrm>
            <a:off x="1610208" y="4532219"/>
            <a:ext cx="33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>
                <a:solidFill>
                  <a:schemeClr val="bg1"/>
                </a:solidFill>
              </a:rPr>
              <a:t>Arrange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804C5-0B8F-4528-85B7-B6022CBE1379}"/>
              </a:ext>
            </a:extLst>
          </p:cNvPr>
          <p:cNvSpPr txBox="1"/>
          <p:nvPr/>
        </p:nvSpPr>
        <p:spPr>
          <a:xfrm>
            <a:off x="19483553" y="4532219"/>
            <a:ext cx="33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>
                <a:solidFill>
                  <a:schemeClr val="bg1"/>
                </a:solidFill>
              </a:rPr>
              <a:t>Assert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3A602C-0E5A-4508-9C22-78D1247B8506}"/>
              </a:ext>
            </a:extLst>
          </p:cNvPr>
          <p:cNvSpPr txBox="1"/>
          <p:nvPr/>
        </p:nvSpPr>
        <p:spPr>
          <a:xfrm>
            <a:off x="9904053" y="2718908"/>
            <a:ext cx="33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>
                <a:solidFill>
                  <a:schemeClr val="bg1"/>
                </a:solidFill>
              </a:rPr>
              <a:t>Act</a:t>
            </a:r>
          </a:p>
        </p:txBody>
      </p:sp>
    </p:spTree>
    <p:extLst>
      <p:ext uri="{BB962C8B-B14F-4D97-AF65-F5344CB8AC3E}">
        <p14:creationId xmlns:p14="http://schemas.microsoft.com/office/powerpoint/2010/main" val="371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11F6975-603A-31A1-DBA5-504B7A70839C}"/>
              </a:ext>
            </a:extLst>
          </p:cNvPr>
          <p:cNvSpPr/>
          <p:nvPr/>
        </p:nvSpPr>
        <p:spPr>
          <a:xfrm>
            <a:off x="7019534" y="4368075"/>
            <a:ext cx="10034025" cy="818531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800" dirty="0"/>
              <a:t>API</a:t>
            </a:r>
            <a:endParaRPr lang="en-US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1503E-C188-4AC4-8657-52462E87F5FD}"/>
              </a:ext>
            </a:extLst>
          </p:cNvPr>
          <p:cNvSpPr/>
          <p:nvPr/>
        </p:nvSpPr>
        <p:spPr>
          <a:xfrm>
            <a:off x="8026333" y="4970093"/>
            <a:ext cx="7997913" cy="65618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/>
              <a:t>Pipeline Behavior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E21538-A0C7-4617-B40A-EB586F4A40BB}"/>
              </a:ext>
            </a:extLst>
          </p:cNvPr>
          <p:cNvSpPr/>
          <p:nvPr/>
        </p:nvSpPr>
        <p:spPr>
          <a:xfrm>
            <a:off x="8779460" y="5628730"/>
            <a:ext cx="6509347" cy="51766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/>
              <a:t>Pipeline Behavior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AC857-27DF-4E42-9970-35CF04FEB4F8}"/>
              </a:ext>
            </a:extLst>
          </p:cNvPr>
          <p:cNvSpPr/>
          <p:nvPr/>
        </p:nvSpPr>
        <p:spPr>
          <a:xfrm>
            <a:off x="9572690" y="6322664"/>
            <a:ext cx="4962929" cy="34672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6400" dirty="0"/>
          </a:p>
          <a:p>
            <a:pPr algn="ctr"/>
            <a:endParaRPr lang="en-US" sz="6400" dirty="0"/>
          </a:p>
          <a:p>
            <a:endParaRPr lang="en-US" sz="6400" dirty="0"/>
          </a:p>
          <a:p>
            <a:r>
              <a:rPr lang="en-US" sz="4000" dirty="0"/>
              <a:t>Handler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60612-32B5-4F22-869F-F67417DA2F6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945430" y="8056299"/>
            <a:ext cx="115875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8F564-BA29-4A46-8EE5-CED6006C78C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4100571" y="8056298"/>
            <a:ext cx="4574512" cy="703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2027C-2EAB-4E47-BBA6-08CDC9E067AB}"/>
              </a:ext>
            </a:extLst>
          </p:cNvPr>
          <p:cNvSpPr/>
          <p:nvPr/>
        </p:nvSpPr>
        <p:spPr>
          <a:xfrm>
            <a:off x="982501" y="6322664"/>
            <a:ext cx="4962929" cy="3467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Integration Tests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169EB-4B92-42E5-84B7-00C7B5FD4C30}"/>
              </a:ext>
            </a:extLst>
          </p:cNvPr>
          <p:cNvSpPr/>
          <p:nvPr/>
        </p:nvSpPr>
        <p:spPr>
          <a:xfrm>
            <a:off x="18675083" y="6393058"/>
            <a:ext cx="4962929" cy="346726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Unit Tests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EC62-F437-BDFC-1A7A-3B8A98B3D0C3}"/>
              </a:ext>
            </a:extLst>
          </p:cNvPr>
          <p:cNvSpPr/>
          <p:nvPr/>
        </p:nvSpPr>
        <p:spPr>
          <a:xfrm>
            <a:off x="10316536" y="6820145"/>
            <a:ext cx="3749339" cy="2054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Model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071EC0C-4C52-8946-B7D4-2BAB014C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37" y="2502924"/>
            <a:ext cx="21466937" cy="2303403"/>
          </a:xfrm>
        </p:spPr>
        <p:txBody>
          <a:bodyPr/>
          <a:lstStyle/>
          <a:p>
            <a:r>
              <a:rPr lang="en-US" dirty="0"/>
              <a:t>Unit and Integration Tests (Reproduce Reality)</a:t>
            </a:r>
          </a:p>
        </p:txBody>
      </p:sp>
    </p:spTree>
    <p:extLst>
      <p:ext uri="{BB962C8B-B14F-4D97-AF65-F5344CB8AC3E}">
        <p14:creationId xmlns:p14="http://schemas.microsoft.com/office/powerpoint/2010/main" val="2360697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61A9-54DC-9251-9C58-AE588613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 ME THE CODE</a:t>
            </a:r>
          </a:p>
        </p:txBody>
      </p:sp>
      <p:pic>
        <p:nvPicPr>
          <p:cNvPr id="1026" name="Picture 2" descr="Tony Stark Eye Roll meme">
            <a:extLst>
              <a:ext uri="{FF2B5EF4-FFF2-40B4-BE49-F238E27FC236}">
                <a16:creationId xmlns:a16="http://schemas.microsoft.com/office/drawing/2014/main" id="{07614C11-B9EF-7330-E109-F90D0886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41" y="3067298"/>
            <a:ext cx="21165530" cy="936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07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1638" y="5495180"/>
            <a:ext cx="20263761" cy="1470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681640" y="7336017"/>
            <a:ext cx="20263761" cy="14709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/>
              <a:t>Business Logic Layer</a:t>
            </a:r>
            <a:endParaRPr lang="en-US" sz="8000" dirty="0"/>
          </a:p>
        </p:txBody>
      </p:sp>
      <p:sp>
        <p:nvSpPr>
          <p:cNvPr id="9" name="Rectangle 8"/>
          <p:cNvSpPr/>
          <p:nvPr/>
        </p:nvSpPr>
        <p:spPr>
          <a:xfrm>
            <a:off x="1681639" y="9125981"/>
            <a:ext cx="20263761" cy="13309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/>
              <a:t>Data Access Layer</a:t>
            </a:r>
            <a:endParaRPr lang="en-US" sz="8000" dirty="0"/>
          </a:p>
        </p:txBody>
      </p:sp>
      <p:sp>
        <p:nvSpPr>
          <p:cNvPr id="10" name="Rectangle 9"/>
          <p:cNvSpPr/>
          <p:nvPr/>
        </p:nvSpPr>
        <p:spPr>
          <a:xfrm>
            <a:off x="1681638" y="10775887"/>
            <a:ext cx="20263761" cy="13309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902607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14E4-FCC8-C77B-172C-7FFB2694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27CAE-8137-BB65-4B5E-632D666D5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FB12E-23FA-269C-C646-CFC7673F863B}"/>
              </a:ext>
            </a:extLst>
          </p:cNvPr>
          <p:cNvSpPr txBox="1"/>
          <p:nvPr/>
        </p:nvSpPr>
        <p:spPr>
          <a:xfrm>
            <a:off x="1457738" y="4412973"/>
            <a:ext cx="20183062" cy="874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Vertical slices makes code easy to add/change/delete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Easy to move to another solution/host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No side effects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Do not skip refactor! , push </a:t>
            </a:r>
            <a:r>
              <a:rPr lang="en-GB" sz="4800" dirty="0" err="1">
                <a:solidFill>
                  <a:schemeClr val="bg1"/>
                </a:solidFill>
              </a:rPr>
              <a:t>behavior</a:t>
            </a:r>
            <a:r>
              <a:rPr lang="en-GB" sz="4800" dirty="0">
                <a:solidFill>
                  <a:schemeClr val="bg1"/>
                </a:solidFill>
              </a:rPr>
              <a:t> down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Integration test handlers/</a:t>
            </a:r>
            <a:r>
              <a:rPr lang="en-GB" sz="4800" dirty="0" err="1">
                <a:solidFill>
                  <a:schemeClr val="bg1"/>
                </a:solidFill>
              </a:rPr>
              <a:t>api</a:t>
            </a:r>
            <a:r>
              <a:rPr lang="en-GB" sz="4800" dirty="0">
                <a:solidFill>
                  <a:schemeClr val="bg1"/>
                </a:solidFill>
              </a:rPr>
              <a:t>, unit test domain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4800" dirty="0">
                <a:solidFill>
                  <a:schemeClr val="bg1"/>
                </a:solidFill>
              </a:rPr>
              <a:t>Make any architecture YOURS</a:t>
            </a:r>
          </a:p>
        </p:txBody>
      </p:sp>
    </p:spTree>
    <p:extLst>
      <p:ext uri="{BB962C8B-B14F-4D97-AF65-F5344CB8AC3E}">
        <p14:creationId xmlns:p14="http://schemas.microsoft.com/office/powerpoint/2010/main" val="1557004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604F-8DAF-9A4D-ABE5-3E9FDFE96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937866"/>
            <a:ext cx="11320648" cy="8363091"/>
          </a:xfrm>
        </p:spPr>
        <p:txBody>
          <a:bodyPr>
            <a:normAutofit/>
          </a:bodyPr>
          <a:lstStyle/>
          <a:p>
            <a:r>
              <a:rPr lang="es-ES" sz="9600" dirty="0" err="1">
                <a:latin typeface="Outfit" pitchFamily="2" charset="0"/>
              </a:rPr>
              <a:t>Questions</a:t>
            </a:r>
            <a:r>
              <a:rPr lang="es-ES" sz="9600" dirty="0">
                <a:latin typeface="Outfit" pitchFamily="2" charset="0"/>
              </a:rPr>
              <a:t> &amp; </a:t>
            </a:r>
            <a:r>
              <a:rPr lang="es-ES" sz="9600" dirty="0" err="1">
                <a:latin typeface="Outfit" pitchFamily="2" charset="0"/>
              </a:rPr>
              <a:t>Answers</a:t>
            </a:r>
            <a:endParaRPr lang="es-ES" sz="960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656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Tom Hanks Thanks GIF - Tom Hanks Thanks Thank You GIFs">
            <a:extLst>
              <a:ext uri="{FF2B5EF4-FFF2-40B4-BE49-F238E27FC236}">
                <a16:creationId xmlns:a16="http://schemas.microsoft.com/office/drawing/2014/main" id="{E1A9BE6A-85C3-3E7F-04B6-41A670144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491" y="3961985"/>
            <a:ext cx="11464718" cy="644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351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053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“DDD”-style n-tier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1638" y="5495180"/>
            <a:ext cx="20263761" cy="1470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UI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681640" y="7336017"/>
            <a:ext cx="20263761" cy="14709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Services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81639" y="9125981"/>
            <a:ext cx="20263761" cy="13309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Domain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81638" y="10775887"/>
            <a:ext cx="20263761" cy="133091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77096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/>
              <a:t>Uncle Bob’s Clean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38" y="5012268"/>
            <a:ext cx="10230679" cy="7023788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Outfit Light" pitchFamily="2" charset="0"/>
              </a:rPr>
              <a:t>The primary purpose of architecture is to support the life cycle of the system. </a:t>
            </a:r>
          </a:p>
          <a:p>
            <a:endParaRPr lang="en-GB" sz="3600" dirty="0">
              <a:latin typeface="Outfit Light" pitchFamily="2" charset="0"/>
            </a:endParaRPr>
          </a:p>
          <a:p>
            <a:r>
              <a:rPr lang="en-GB" sz="3600" dirty="0">
                <a:latin typeface="Outfit Light" pitchFamily="2" charset="0"/>
              </a:rPr>
              <a:t>Good architecture makes the system easy to understand, easy to develop, easy to maintain, and easy to deploy.</a:t>
            </a:r>
          </a:p>
          <a:p>
            <a:endParaRPr lang="en-GB" sz="3600" dirty="0">
              <a:latin typeface="Outfit Light" pitchFamily="2" charset="0"/>
            </a:endParaRPr>
          </a:p>
          <a:p>
            <a:r>
              <a:rPr lang="en-GB" sz="3600" dirty="0">
                <a:latin typeface="Outfit Light" pitchFamily="2" charset="0"/>
              </a:rPr>
              <a:t> The ultimate goal is to minimize the lifetime cost of the system and to maximize programmer productivity.</a:t>
            </a:r>
          </a:p>
          <a:p>
            <a:endParaRPr lang="es-ES" sz="2800" dirty="0">
              <a:latin typeface="Outfit Light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D1D2FF-C6E1-A57E-DAA2-95FD06AF1F1C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 b="566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34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7D5B8-3572-561A-0481-D13AC119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diagram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E8C3E-12E4-6DE7-4843-1AFA2A2E640D}"/>
              </a:ext>
            </a:extLst>
          </p:cNvPr>
          <p:cNvSpPr/>
          <p:nvPr/>
        </p:nvSpPr>
        <p:spPr>
          <a:xfrm>
            <a:off x="1689652" y="4591877"/>
            <a:ext cx="20693270" cy="8547653"/>
          </a:xfrm>
          <a:prstGeom prst="rect">
            <a:avLst/>
          </a:prstGeom>
          <a:solidFill>
            <a:schemeClr val="bg1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AC6B620D-4F0A-7DEF-4E44-6E45F80D5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13" y="4913243"/>
            <a:ext cx="17671773" cy="7978395"/>
          </a:xfrm>
        </p:spPr>
      </p:pic>
    </p:spTree>
    <p:extLst>
      <p:ext uri="{BB962C8B-B14F-4D97-AF65-F5344CB8AC3E}">
        <p14:creationId xmlns:p14="http://schemas.microsoft.com/office/powerpoint/2010/main" val="17063766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1ff7abe-dcf9-4be3-8e92-8e1930fa5252">
      <Terms xmlns="http://schemas.microsoft.com/office/infopath/2007/PartnerControls"/>
    </lcf76f155ced4ddcb4097134ff3c332f>
    <TaxCatchAll xmlns="39ecfd7c-6bbf-4839-9722-afd42143d9f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D713E749C35C4F897AD32471EBCEDD" ma:contentTypeVersion="16" ma:contentTypeDescription="Crear nuevo documento." ma:contentTypeScope="" ma:versionID="b5e255f25392ddf4ad3cdf8a670b5113">
  <xsd:schema xmlns:xsd="http://www.w3.org/2001/XMLSchema" xmlns:xs="http://www.w3.org/2001/XMLSchema" xmlns:p="http://schemas.microsoft.com/office/2006/metadata/properties" xmlns:ns2="71ff7abe-dcf9-4be3-8e92-8e1930fa5252" xmlns:ns3="39ecfd7c-6bbf-4839-9722-afd42143d9ff" targetNamespace="http://schemas.microsoft.com/office/2006/metadata/properties" ma:root="true" ma:fieldsID="6d422e808eea5b758478700fd5a58559" ns2:_="" ns3:_="">
    <xsd:import namespace="71ff7abe-dcf9-4be3-8e92-8e1930fa5252"/>
    <xsd:import namespace="39ecfd7c-6bbf-4839-9722-afd42143d9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ff7abe-dcf9-4be3-8e92-8e1930fa52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028623e6-ce07-4f1d-8463-017bd66985f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cfd7c-6bbf-4839-9722-afd42143d9f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a357bc8-e402-493e-807e-4a62d152c648}" ma:internalName="TaxCatchAll" ma:showField="CatchAllData" ma:web="39ecfd7c-6bbf-4839-9722-afd42143d9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95B77E-CA88-42A4-A20D-24C3502EDC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E3DBA-2EAE-4609-AA19-7E319E0B63B0}">
  <ds:schemaRefs>
    <ds:schemaRef ds:uri="39ecfd7c-6bbf-4839-9722-afd42143d9ff"/>
    <ds:schemaRef ds:uri="71ff7abe-dcf9-4be3-8e92-8e1930fa525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483ADAE-634B-4162-A80C-04E4C90CF8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ff7abe-dcf9-4be3-8e92-8e1930fa5252"/>
    <ds:schemaRef ds:uri="39ecfd7c-6bbf-4839-9722-afd42143d9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14062</TotalTime>
  <Words>1178</Words>
  <Application>Microsoft Office PowerPoint</Application>
  <PresentationFormat>Custom</PresentationFormat>
  <Paragraphs>377</Paragraphs>
  <Slides>63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Consolas</vt:lpstr>
      <vt:lpstr>Outfit Thin</vt:lpstr>
      <vt:lpstr>Outfit Light</vt:lpstr>
      <vt:lpstr>Montserrat Thin</vt:lpstr>
      <vt:lpstr>Calibri Light</vt:lpstr>
      <vt:lpstr>Arial</vt:lpstr>
      <vt:lpstr>inherit</vt:lpstr>
      <vt:lpstr>Outfit</vt:lpstr>
      <vt:lpstr>Outfit Medium</vt:lpstr>
      <vt:lpstr>Calibri</vt:lpstr>
      <vt:lpstr>Tema de Office</vt:lpstr>
      <vt:lpstr>Vertical Slice Architecture</vt:lpstr>
      <vt:lpstr>PowerPoint Presentation</vt:lpstr>
      <vt:lpstr>PowerPoint Presentation</vt:lpstr>
      <vt:lpstr>PowerPoint Presentation</vt:lpstr>
      <vt:lpstr>Introduction </vt:lpstr>
      <vt:lpstr>Traditional n-tier</vt:lpstr>
      <vt:lpstr>“DDD”-style n-tier</vt:lpstr>
      <vt:lpstr>Uncle Bob’s Clean Architecture</vt:lpstr>
      <vt:lpstr>Sequence diagram example</vt:lpstr>
      <vt:lpstr>Problems</vt:lpstr>
      <vt:lpstr>Vertical Slices</vt:lpstr>
      <vt:lpstr>Axes of change</vt:lpstr>
      <vt:lpstr>Move code to single place</vt:lpstr>
      <vt:lpstr>Move service methods to classes</vt:lpstr>
      <vt:lpstr>Modeling requests</vt:lpstr>
      <vt:lpstr>Commands and Queries</vt:lpstr>
      <vt:lpstr>PowerPoint Presentation</vt:lpstr>
      <vt:lpstr>Complete encapsulation</vt:lpstr>
      <vt:lpstr>Queries</vt:lpstr>
      <vt:lpstr>Modeling Queries</vt:lpstr>
      <vt:lpstr>PowerPoint Presentation</vt:lpstr>
      <vt:lpstr>PowerPoint Presentation</vt:lpstr>
      <vt:lpstr>Modeling Responses</vt:lpstr>
      <vt:lpstr>PowerPoint Presentation</vt:lpstr>
      <vt:lpstr>Modeling Query Handlers</vt:lpstr>
      <vt:lpstr>NO MINIMAL ABSTRACTIONS ARCHITECTURE</vt:lpstr>
      <vt:lpstr>PowerPoint Presentation</vt:lpstr>
      <vt:lpstr>Encapsulated Logic</vt:lpstr>
      <vt:lpstr>Commands</vt:lpstr>
      <vt:lpstr>Void Response</vt:lpstr>
      <vt:lpstr>PowerPoint Presentation</vt:lpstr>
      <vt:lpstr>Success/Fail</vt:lpstr>
      <vt:lpstr>Creation</vt:lpstr>
      <vt:lpstr>Task-Based UIs</vt:lpstr>
      <vt:lpstr>Validation</vt:lpstr>
      <vt:lpstr>Validation Scopes</vt:lpstr>
      <vt:lpstr>PowerPoint Presentation</vt:lpstr>
      <vt:lpstr>Domain Validation</vt:lpstr>
      <vt:lpstr>PowerPoint Presentation</vt:lpstr>
      <vt:lpstr>SHOW ME THE CODE</vt:lpstr>
      <vt:lpstr>Complexity </vt:lpstr>
      <vt:lpstr>PowerPoint Presentation</vt:lpstr>
      <vt:lpstr>REFACTOR TIME ‘DDD’</vt:lpstr>
      <vt:lpstr>Duplication </vt:lpstr>
      <vt:lpstr>Cross-Cutting Concerns</vt:lpstr>
      <vt:lpstr>Pipeline Behavior (Decorator)</vt:lpstr>
      <vt:lpstr>Stackable Decorators</vt:lpstr>
      <vt:lpstr>PowerPoint Presentation</vt:lpstr>
      <vt:lpstr>Transactions  Concurrency and Retries  Time Elapsed Logging  Validation  Unit of Work ….</vt:lpstr>
      <vt:lpstr>Caching</vt:lpstr>
      <vt:lpstr>Events &amp; Integrations</vt:lpstr>
      <vt:lpstr>Notifications with MediatR</vt:lpstr>
      <vt:lpstr>PowerPoint Presentation</vt:lpstr>
      <vt:lpstr>Domain events vs integration events Outbox pattern -&gt; no orchestration</vt:lpstr>
      <vt:lpstr>SHOW ME THE CODE</vt:lpstr>
      <vt:lpstr>Testing</vt:lpstr>
      <vt:lpstr>PowerPoint Presentation</vt:lpstr>
      <vt:lpstr>Unit and Integration Tests (Reproduce Reality)</vt:lpstr>
      <vt:lpstr>SHOW ME THE CODE</vt:lpstr>
      <vt:lpstr>Summary</vt:lpstr>
      <vt:lpstr>Questions &amp; Answers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Cuenca Oliva</dc:creator>
  <cp:lastModifiedBy>Andoni Santamaria</cp:lastModifiedBy>
  <cp:revision>51</cp:revision>
  <dcterms:created xsi:type="dcterms:W3CDTF">2018-02-01T10:28:29Z</dcterms:created>
  <dcterms:modified xsi:type="dcterms:W3CDTF">2022-06-30T09:34:19Z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0x010100EFD713E749C35C4F897AD32471EBCEDD</vt:lpwstr>
  </property>
</Properties>
</file>